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783" r:id="rId3"/>
    <p:sldId id="784" r:id="rId4"/>
    <p:sldId id="785" r:id="rId5"/>
    <p:sldId id="787" r:id="rId6"/>
    <p:sldId id="735" r:id="rId7"/>
    <p:sldId id="792" r:id="rId8"/>
    <p:sldId id="737" r:id="rId9"/>
    <p:sldId id="739" r:id="rId10"/>
    <p:sldId id="738" r:id="rId11"/>
    <p:sldId id="740" r:id="rId12"/>
    <p:sldId id="741" r:id="rId13"/>
    <p:sldId id="790" r:id="rId14"/>
    <p:sldId id="789" r:id="rId15"/>
    <p:sldId id="791" r:id="rId16"/>
    <p:sldId id="795" r:id="rId17"/>
    <p:sldId id="796" r:id="rId18"/>
    <p:sldId id="797" r:id="rId19"/>
    <p:sldId id="782" r:id="rId20"/>
    <p:sldId id="257" r:id="rId21"/>
    <p:sldId id="258" r:id="rId22"/>
    <p:sldId id="259" r:id="rId23"/>
    <p:sldId id="260" r:id="rId24"/>
    <p:sldId id="800" r:id="rId25"/>
    <p:sldId id="793" r:id="rId26"/>
    <p:sldId id="799" r:id="rId27"/>
    <p:sldId id="798" r:id="rId28"/>
    <p:sldId id="734" r:id="rId2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vranjan kolvankar" initials="Sk" lastIdx="2" clrIdx="0">
    <p:extLst>
      <p:ext uri="{19B8F6BF-5375-455C-9EA6-DF929625EA0E}">
        <p15:presenceInfo xmlns:p15="http://schemas.microsoft.com/office/powerpoint/2012/main" userId="S::Shivranjan.kolvankar@learninglinksindia.org::dded6b2c-575c-489a-9eea-705d4271ee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33CC"/>
    <a:srgbClr val="00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66B120-926D-46D6-9661-77E81A128518}" v="3" dt="2020-07-29T15:46:00.20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397" autoAdjust="0"/>
  </p:normalViewPr>
  <p:slideViewPr>
    <p:cSldViewPr snapToGrid="0">
      <p:cViewPr varScale="1">
        <p:scale>
          <a:sx n="37" d="100"/>
          <a:sy n="37" d="100"/>
        </p:scale>
        <p:origin x="16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vranjan Kolvankar" userId="39888a56d4b8fb5d" providerId="LiveId" clId="{2666B120-926D-46D6-9661-77E81A128518}"/>
    <pc:docChg chg="custSel modSld modMainMaster">
      <pc:chgData name="Shivranjan Kolvankar" userId="39888a56d4b8fb5d" providerId="LiveId" clId="{2666B120-926D-46D6-9661-77E81A128518}" dt="2020-07-29T15:46:20.995" v="19" actId="20577"/>
      <pc:docMkLst>
        <pc:docMk/>
      </pc:docMkLst>
      <pc:sldChg chg="modSp mod">
        <pc:chgData name="Shivranjan Kolvankar" userId="39888a56d4b8fb5d" providerId="LiveId" clId="{2666B120-926D-46D6-9661-77E81A128518}" dt="2020-07-29T15:46:20.995" v="19" actId="20577"/>
        <pc:sldMkLst>
          <pc:docMk/>
          <pc:sldMk cId="3876198863" sldId="257"/>
        </pc:sldMkLst>
        <pc:spChg chg="mod">
          <ac:chgData name="Shivranjan Kolvankar" userId="39888a56d4b8fb5d" providerId="LiveId" clId="{2666B120-926D-46D6-9661-77E81A128518}" dt="2020-07-29T15:46:20.995" v="19" actId="20577"/>
          <ac:spMkLst>
            <pc:docMk/>
            <pc:sldMk cId="3876198863" sldId="257"/>
            <ac:spMk id="3" creationId="{70419DA8-D320-4626-BB88-00440E7CE48E}"/>
          </ac:spMkLst>
        </pc:spChg>
      </pc:sldChg>
      <pc:sldChg chg="modSp mod">
        <pc:chgData name="Shivranjan Kolvankar" userId="39888a56d4b8fb5d" providerId="LiveId" clId="{2666B120-926D-46D6-9661-77E81A128518}" dt="2020-07-29T15:45:54.794" v="12" actId="2"/>
        <pc:sldMkLst>
          <pc:docMk/>
          <pc:sldMk cId="3025975184" sldId="259"/>
        </pc:sldMkLst>
        <pc:spChg chg="mod">
          <ac:chgData name="Shivranjan Kolvankar" userId="39888a56d4b8fb5d" providerId="LiveId" clId="{2666B120-926D-46D6-9661-77E81A128518}" dt="2020-07-29T15:45:54.233" v="11" actId="2"/>
          <ac:spMkLst>
            <pc:docMk/>
            <pc:sldMk cId="3025975184" sldId="259"/>
            <ac:spMk id="3" creationId="{A9372139-C23E-42EE-84F1-829BCD5A1D13}"/>
          </ac:spMkLst>
        </pc:spChg>
        <pc:spChg chg="mod">
          <ac:chgData name="Shivranjan Kolvankar" userId="39888a56d4b8fb5d" providerId="LiveId" clId="{2666B120-926D-46D6-9661-77E81A128518}" dt="2020-07-29T15:45:54.794" v="12" actId="2"/>
          <ac:spMkLst>
            <pc:docMk/>
            <pc:sldMk cId="3025975184" sldId="259"/>
            <ac:spMk id="5" creationId="{F4CC36E4-9CE8-4315-A3FA-58406D06E3A9}"/>
          </ac:spMkLst>
        </pc:spChg>
      </pc:sldChg>
      <pc:sldChg chg="modSp mod">
        <pc:chgData name="Shivranjan Kolvankar" userId="39888a56d4b8fb5d" providerId="LiveId" clId="{2666B120-926D-46D6-9661-77E81A128518}" dt="2020-07-29T15:46:10.528" v="16" actId="33524"/>
        <pc:sldMkLst>
          <pc:docMk/>
          <pc:sldMk cId="1186216737" sldId="738"/>
        </pc:sldMkLst>
        <pc:spChg chg="mod">
          <ac:chgData name="Shivranjan Kolvankar" userId="39888a56d4b8fb5d" providerId="LiveId" clId="{2666B120-926D-46D6-9661-77E81A128518}" dt="2020-07-29T15:46:10.528" v="16" actId="33524"/>
          <ac:spMkLst>
            <pc:docMk/>
            <pc:sldMk cId="1186216737" sldId="738"/>
            <ac:spMk id="2" creationId="{083A6D32-8DE3-489B-B14C-2C9051AB37CF}"/>
          </ac:spMkLst>
        </pc:spChg>
      </pc:sldChg>
      <pc:sldChg chg="modSp mod">
        <pc:chgData name="Shivranjan Kolvankar" userId="39888a56d4b8fb5d" providerId="LiveId" clId="{2666B120-926D-46D6-9661-77E81A128518}" dt="2020-07-29T15:45:32" v="7" actId="2"/>
        <pc:sldMkLst>
          <pc:docMk/>
          <pc:sldMk cId="3700431589" sldId="791"/>
        </pc:sldMkLst>
        <pc:graphicFrameChg chg="modGraphic">
          <ac:chgData name="Shivranjan Kolvankar" userId="39888a56d4b8fb5d" providerId="LiveId" clId="{2666B120-926D-46D6-9661-77E81A128518}" dt="2020-07-29T15:45:32" v="7" actId="2"/>
          <ac:graphicFrameMkLst>
            <pc:docMk/>
            <pc:sldMk cId="3700431589" sldId="791"/>
            <ac:graphicFrameMk id="3" creationId="{102B2EF5-8778-432D-97A0-DB52B8103F66}"/>
          </ac:graphicFrameMkLst>
        </pc:graphicFrameChg>
      </pc:sldChg>
      <pc:sldChg chg="modSp mod">
        <pc:chgData name="Shivranjan Kolvankar" userId="39888a56d4b8fb5d" providerId="LiveId" clId="{2666B120-926D-46D6-9661-77E81A128518}" dt="2020-07-29T15:45:33.207" v="9" actId="2"/>
        <pc:sldMkLst>
          <pc:docMk/>
          <pc:sldMk cId="327798643" sldId="797"/>
        </pc:sldMkLst>
        <pc:graphicFrameChg chg="modGraphic">
          <ac:chgData name="Shivranjan Kolvankar" userId="39888a56d4b8fb5d" providerId="LiveId" clId="{2666B120-926D-46D6-9661-77E81A128518}" dt="2020-07-29T15:45:33.207" v="9" actId="2"/>
          <ac:graphicFrameMkLst>
            <pc:docMk/>
            <pc:sldMk cId="327798643" sldId="797"/>
            <ac:graphicFrameMk id="4" creationId="{A5D16FF7-91B0-4708-805B-75CAA1444057}"/>
          </ac:graphicFrameMkLst>
        </pc:graphicFrameChg>
      </pc:sldChg>
      <pc:sldChg chg="modSp">
        <pc:chgData name="Shivranjan Kolvankar" userId="39888a56d4b8fb5d" providerId="LiveId" clId="{2666B120-926D-46D6-9661-77E81A128518}" dt="2020-07-29T15:46:00.204" v="14" actId="2"/>
        <pc:sldMkLst>
          <pc:docMk/>
          <pc:sldMk cId="2242594654" sldId="798"/>
        </pc:sldMkLst>
        <pc:spChg chg="mod">
          <ac:chgData name="Shivranjan Kolvankar" userId="39888a56d4b8fb5d" providerId="LiveId" clId="{2666B120-926D-46D6-9661-77E81A128518}" dt="2020-07-29T15:46:00.204" v="14" actId="2"/>
          <ac:spMkLst>
            <pc:docMk/>
            <pc:sldMk cId="2242594654" sldId="798"/>
            <ac:spMk id="2" creationId="{1AA621E7-56CA-4F97-B81A-C45B094D3DED}"/>
          </ac:spMkLst>
        </pc:spChg>
      </pc:sldChg>
      <pc:sldChg chg="modSp mod">
        <pc:chgData name="Shivranjan Kolvankar" userId="39888a56d4b8fb5d" providerId="LiveId" clId="{2666B120-926D-46D6-9661-77E81A128518}" dt="2020-07-29T15:45:58.985" v="13" actId="2"/>
        <pc:sldMkLst>
          <pc:docMk/>
          <pc:sldMk cId="4186831349" sldId="800"/>
        </pc:sldMkLst>
        <pc:spChg chg="mod">
          <ac:chgData name="Shivranjan Kolvankar" userId="39888a56d4b8fb5d" providerId="LiveId" clId="{2666B120-926D-46D6-9661-77E81A128518}" dt="2020-07-29T15:45:58.985" v="13" actId="2"/>
          <ac:spMkLst>
            <pc:docMk/>
            <pc:sldMk cId="4186831349" sldId="800"/>
            <ac:spMk id="3" creationId="{FE8B45ED-E6EF-4A6D-8C60-6C66A10E0613}"/>
          </ac:spMkLst>
        </pc:spChg>
      </pc:sldChg>
      <pc:sldMasterChg chg="delSp mod">
        <pc:chgData name="Shivranjan Kolvankar" userId="39888a56d4b8fb5d" providerId="LiveId" clId="{2666B120-926D-46D6-9661-77E81A128518}" dt="2020-07-29T15:02:55.563" v="2" actId="478"/>
        <pc:sldMasterMkLst>
          <pc:docMk/>
          <pc:sldMasterMk cId="0" sldId="2147483648"/>
        </pc:sldMasterMkLst>
        <pc:picChg chg="del">
          <ac:chgData name="Shivranjan Kolvankar" userId="39888a56d4b8fb5d" providerId="LiveId" clId="{2666B120-926D-46D6-9661-77E81A128518}" dt="2020-07-29T15:02:55.563" v="2" actId="478"/>
          <ac:picMkLst>
            <pc:docMk/>
            <pc:sldMasterMk cId="0" sldId="2147483648"/>
            <ac:picMk id="2" creationId="{00000000-0000-0000-0000-000000000000}"/>
          </ac:picMkLst>
        </pc:picChg>
        <pc:picChg chg="del">
          <ac:chgData name="Shivranjan Kolvankar" userId="39888a56d4b8fb5d" providerId="LiveId" clId="{2666B120-926D-46D6-9661-77E81A128518}" dt="2020-07-29T15:01:29.879" v="1" actId="478"/>
          <ac:picMkLst>
            <pc:docMk/>
            <pc:sldMasterMk cId="0" sldId="2147483648"/>
            <ac:picMk id="3" creationId="{00000000-0000-0000-0000-000000000000}"/>
          </ac:picMkLst>
        </pc:picChg>
        <pc:picChg chg="del">
          <ac:chgData name="Shivranjan Kolvankar" userId="39888a56d4b8fb5d" providerId="LiveId" clId="{2666B120-926D-46D6-9661-77E81A128518}" dt="2020-07-29T15:01:28.053" v="0" actId="478"/>
          <ac:picMkLst>
            <pc:docMk/>
            <pc:sldMasterMk cId="0" sldId="2147483648"/>
            <ac:picMk id="4" creationId="{00000000-0000-0000-0000-000000000000}"/>
          </ac:picMkLst>
        </pc:picChg>
      </pc:sldMasterChg>
    </pc:docChg>
  </pc:docChgLst>
  <pc:docChgLst>
    <pc:chgData name="Veerapathiran" userId="8fabb7c3-215b-4f33-84dd-4000acfb0aa5" providerId="ADAL" clId="{42CFC675-3669-4388-84F6-6AA62596AD8F}"/>
    <pc:docChg chg="undo custSel modSld">
      <pc:chgData name="Veerapathiran" userId="8fabb7c3-215b-4f33-84dd-4000acfb0aa5" providerId="ADAL" clId="{42CFC675-3669-4388-84F6-6AA62596AD8F}" dt="2020-06-04T13:35:50.396" v="13" actId="6549"/>
      <pc:docMkLst>
        <pc:docMk/>
      </pc:docMkLst>
      <pc:sldChg chg="delSp mod delAnim">
        <pc:chgData name="Veerapathiran" userId="8fabb7c3-215b-4f33-84dd-4000acfb0aa5" providerId="ADAL" clId="{42CFC675-3669-4388-84F6-6AA62596AD8F}" dt="2020-06-04T13:33:58.919" v="1" actId="478"/>
        <pc:sldMkLst>
          <pc:docMk/>
          <pc:sldMk cId="4045939637" sldId="782"/>
        </pc:sldMkLst>
        <pc:spChg chg="del">
          <ac:chgData name="Veerapathiran" userId="8fabb7c3-215b-4f33-84dd-4000acfb0aa5" providerId="ADAL" clId="{42CFC675-3669-4388-84F6-6AA62596AD8F}" dt="2020-06-04T13:33:58.919" v="1" actId="478"/>
          <ac:spMkLst>
            <pc:docMk/>
            <pc:sldMk cId="4045939637" sldId="782"/>
            <ac:spMk id="2" creationId="{B026E0FF-8BA3-497F-859A-1F491DE63C9C}"/>
          </ac:spMkLst>
        </pc:spChg>
        <pc:spChg chg="del">
          <ac:chgData name="Veerapathiran" userId="8fabb7c3-215b-4f33-84dd-4000acfb0aa5" providerId="ADAL" clId="{42CFC675-3669-4388-84F6-6AA62596AD8F}" dt="2020-06-04T13:33:54.011" v="0" actId="478"/>
          <ac:spMkLst>
            <pc:docMk/>
            <pc:sldMk cId="4045939637" sldId="782"/>
            <ac:spMk id="4" creationId="{0FC6F898-6C1C-4CC7-91D4-98DED5EEDBA3}"/>
          </ac:spMkLst>
        </pc:spChg>
      </pc:sldChg>
      <pc:sldChg chg="modSp mod">
        <pc:chgData name="Veerapathiran" userId="8fabb7c3-215b-4f33-84dd-4000acfb0aa5" providerId="ADAL" clId="{42CFC675-3669-4388-84F6-6AA62596AD8F}" dt="2020-06-04T13:35:50.396" v="13" actId="6549"/>
        <pc:sldMkLst>
          <pc:docMk/>
          <pc:sldMk cId="327798643" sldId="797"/>
        </pc:sldMkLst>
        <pc:graphicFrameChg chg="modGraphic">
          <ac:chgData name="Veerapathiran" userId="8fabb7c3-215b-4f33-84dd-4000acfb0aa5" providerId="ADAL" clId="{42CFC675-3669-4388-84F6-6AA62596AD8F}" dt="2020-06-04T13:35:50.396" v="13" actId="6549"/>
          <ac:graphicFrameMkLst>
            <pc:docMk/>
            <pc:sldMk cId="327798643" sldId="797"/>
            <ac:graphicFrameMk id="4" creationId="{A5D16FF7-91B0-4708-805B-75CAA1444057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1" name="Shape 2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300480" latinLnBrk="0">
      <a:defRPr sz="1600">
        <a:latin typeface="+mj-lt"/>
        <a:ea typeface="+mj-ea"/>
        <a:cs typeface="+mj-cs"/>
        <a:sym typeface="Calibri"/>
      </a:defRPr>
    </a:lvl1pPr>
    <a:lvl2pPr indent="228600" defTabSz="1300480" latinLnBrk="0">
      <a:defRPr sz="1600">
        <a:latin typeface="+mj-lt"/>
        <a:ea typeface="+mj-ea"/>
        <a:cs typeface="+mj-cs"/>
        <a:sym typeface="Calibri"/>
      </a:defRPr>
    </a:lvl2pPr>
    <a:lvl3pPr indent="457200" defTabSz="1300480" latinLnBrk="0">
      <a:defRPr sz="1600">
        <a:latin typeface="+mj-lt"/>
        <a:ea typeface="+mj-ea"/>
        <a:cs typeface="+mj-cs"/>
        <a:sym typeface="Calibri"/>
      </a:defRPr>
    </a:lvl3pPr>
    <a:lvl4pPr indent="685800" defTabSz="1300480" latinLnBrk="0">
      <a:defRPr sz="1600">
        <a:latin typeface="+mj-lt"/>
        <a:ea typeface="+mj-ea"/>
        <a:cs typeface="+mj-cs"/>
        <a:sym typeface="Calibri"/>
      </a:defRPr>
    </a:lvl4pPr>
    <a:lvl5pPr indent="914400" defTabSz="1300480" latinLnBrk="0">
      <a:defRPr sz="1600">
        <a:latin typeface="+mj-lt"/>
        <a:ea typeface="+mj-ea"/>
        <a:cs typeface="+mj-cs"/>
        <a:sym typeface="Calibri"/>
      </a:defRPr>
    </a:lvl5pPr>
    <a:lvl6pPr indent="1143000" defTabSz="1300480" latinLnBrk="0">
      <a:defRPr sz="1600">
        <a:latin typeface="+mj-lt"/>
        <a:ea typeface="+mj-ea"/>
        <a:cs typeface="+mj-cs"/>
        <a:sym typeface="Calibri"/>
      </a:defRPr>
    </a:lvl6pPr>
    <a:lvl7pPr indent="1371600" defTabSz="1300480" latinLnBrk="0">
      <a:defRPr sz="1600">
        <a:latin typeface="+mj-lt"/>
        <a:ea typeface="+mj-ea"/>
        <a:cs typeface="+mj-cs"/>
        <a:sym typeface="Calibri"/>
      </a:defRPr>
    </a:lvl7pPr>
    <a:lvl8pPr indent="1600200" defTabSz="1300480" latinLnBrk="0">
      <a:defRPr sz="1600">
        <a:latin typeface="+mj-lt"/>
        <a:ea typeface="+mj-ea"/>
        <a:cs typeface="+mj-cs"/>
        <a:sym typeface="Calibri"/>
      </a:defRPr>
    </a:lvl8pPr>
    <a:lvl9pPr indent="1828800" defTabSz="1300480" latinLnBrk="0">
      <a:defRPr sz="16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8665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804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dirty="0">
                <a:effectLst/>
                <a:latin typeface="+mj-lt"/>
                <a:ea typeface="+mj-ea"/>
                <a:cs typeface="+mj-cs"/>
                <a:sym typeface="Calibri"/>
              </a:rPr>
              <a:t>The users' purchase history is recorded and used to predict which products the user is likely to buy next.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2248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8E7E6-C1FF-45EE-989B-6CE9E709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81D1BA-AC01-4B2A-925C-4FE306066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91899-FDEA-4E0C-8A94-DD2A6763D2D5}" type="datetimeFigureOut">
              <a:rPr lang="en-IN" smtClean="0"/>
              <a:t>2020-07-29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F9683-22DC-4646-A6F2-4746BABB9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40274-72A3-4A59-A2F3-0A232CD5A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4640" y="7999307"/>
            <a:ext cx="460765" cy="467818"/>
          </a:xfrm>
        </p:spPr>
        <p:txBody>
          <a:bodyPr/>
          <a:lstStyle/>
          <a:p>
            <a:fld id="{1BDA633F-7457-4477-B0E8-28E3D0707C5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620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C1FAE-8ED9-40CC-80E0-FA461B636118}" type="datetimeFigureOut">
              <a:rPr lang="en-GB" smtClean="0"/>
              <a:t>29/07/2020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4640" y="7999307"/>
            <a:ext cx="460765" cy="467818"/>
          </a:xfrm>
        </p:spPr>
        <p:txBody>
          <a:bodyPr/>
          <a:lstStyle/>
          <a:p>
            <a:fld id="{16882A9F-293E-403B-A0AC-6CFB4472580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535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06AFA-B131-44A5-B74E-8A7D59D92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3A7C8-79E8-49F7-B1F9-520DA97DB5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43A7E-EBAF-40A1-AB46-4323BA79A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FB73-402A-427E-8670-56B830283AD2}" type="datetimeFigureOut">
              <a:rPr lang="en-US" smtClean="0"/>
              <a:t>7/29/2020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A6124-D0DB-43BB-9B94-938AA2247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5D483-B887-4010-9D30-8B153CB0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4640" y="7999307"/>
            <a:ext cx="460765" cy="467818"/>
          </a:xfrm>
        </p:spPr>
        <p:txBody>
          <a:bodyPr/>
          <a:lstStyle/>
          <a:p>
            <a:fld id="{53108404-3EEF-4590-8AE9-50687F12C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333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650239" y="1317413"/>
            <a:ext cx="11704322" cy="1608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ctr"/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50239" y="2926079"/>
            <a:ext cx="11704322" cy="5608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84640" y="7999307"/>
            <a:ext cx="429919" cy="4531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</p:sldLayoutIdLst>
  <p:transition spd="med"/>
  <p:txStyles>
    <p:titleStyle>
      <a:lvl1pPr marL="0" marR="0" indent="0" algn="l" defTabSz="130048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30048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30048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30048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30048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30048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30048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30048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30048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10242" marR="0" indent="-310242" algn="l" defTabSz="1300480" rtl="0" latinLnBrk="0">
        <a:lnSpc>
          <a:spcPct val="90000"/>
        </a:lnSpc>
        <a:spcBef>
          <a:spcPts val="1400"/>
        </a:spcBef>
        <a:spcAft>
          <a:spcPts val="0"/>
        </a:spcAft>
        <a:buClrTx/>
        <a:buSzPct val="100000"/>
        <a:buFont typeface="Arial"/>
        <a:buChar char="•"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819150" marR="0" indent="-361950" algn="l" defTabSz="1300480" rtl="0" latinLnBrk="0">
        <a:lnSpc>
          <a:spcPct val="90000"/>
        </a:lnSpc>
        <a:spcBef>
          <a:spcPts val="1400"/>
        </a:spcBef>
        <a:spcAft>
          <a:spcPts val="0"/>
        </a:spcAft>
        <a:buClrTx/>
        <a:buSzPct val="100000"/>
        <a:buFont typeface="Arial"/>
        <a:buChar char="•"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348739" marR="0" indent="-434339" algn="l" defTabSz="1300480" rtl="0" latinLnBrk="0">
        <a:lnSpc>
          <a:spcPct val="90000"/>
        </a:lnSpc>
        <a:spcBef>
          <a:spcPts val="1400"/>
        </a:spcBef>
        <a:spcAft>
          <a:spcPts val="0"/>
        </a:spcAft>
        <a:buClrTx/>
        <a:buSzPct val="100000"/>
        <a:buFont typeface="Arial"/>
        <a:buChar char="•"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854200" marR="0" indent="-482600" algn="l" defTabSz="1300480" rtl="0" latinLnBrk="0">
        <a:lnSpc>
          <a:spcPct val="90000"/>
        </a:lnSpc>
        <a:spcBef>
          <a:spcPts val="1400"/>
        </a:spcBef>
        <a:spcAft>
          <a:spcPts val="0"/>
        </a:spcAft>
        <a:buClrTx/>
        <a:buSzPct val="100000"/>
        <a:buFont typeface="Arial"/>
        <a:buChar char="•"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311400" marR="0" indent="-482600" algn="l" defTabSz="1300480" rtl="0" latinLnBrk="0">
        <a:lnSpc>
          <a:spcPct val="90000"/>
        </a:lnSpc>
        <a:spcBef>
          <a:spcPts val="1400"/>
        </a:spcBef>
        <a:spcAft>
          <a:spcPts val="0"/>
        </a:spcAft>
        <a:buClrTx/>
        <a:buSzPct val="100000"/>
        <a:buFont typeface="Arial"/>
        <a:buChar char="•"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768600" marR="0" indent="-482600" algn="l" defTabSz="1300480" rtl="0" latinLnBrk="0">
        <a:lnSpc>
          <a:spcPct val="90000"/>
        </a:lnSpc>
        <a:spcBef>
          <a:spcPts val="1400"/>
        </a:spcBef>
        <a:spcAft>
          <a:spcPts val="0"/>
        </a:spcAft>
        <a:buClrTx/>
        <a:buSzPct val="100000"/>
        <a:buFont typeface="Arial"/>
        <a:buChar char="•"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225800" marR="0" indent="-482600" algn="l" defTabSz="1300480" rtl="0" latinLnBrk="0">
        <a:lnSpc>
          <a:spcPct val="90000"/>
        </a:lnSpc>
        <a:spcBef>
          <a:spcPts val="1400"/>
        </a:spcBef>
        <a:spcAft>
          <a:spcPts val="0"/>
        </a:spcAft>
        <a:buClrTx/>
        <a:buSzPct val="100000"/>
        <a:buFont typeface="Arial"/>
        <a:buChar char="•"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683000" marR="0" indent="-482600" algn="l" defTabSz="1300480" rtl="0" latinLnBrk="0">
        <a:lnSpc>
          <a:spcPct val="90000"/>
        </a:lnSpc>
        <a:spcBef>
          <a:spcPts val="1400"/>
        </a:spcBef>
        <a:spcAft>
          <a:spcPts val="0"/>
        </a:spcAft>
        <a:buClrTx/>
        <a:buSzPct val="100000"/>
        <a:buFont typeface="Arial"/>
        <a:buChar char="•"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140200" marR="0" indent="-482600" algn="l" defTabSz="1300480" rtl="0" latinLnBrk="0">
        <a:lnSpc>
          <a:spcPct val="90000"/>
        </a:lnSpc>
        <a:spcBef>
          <a:spcPts val="1400"/>
        </a:spcBef>
        <a:spcAft>
          <a:spcPts val="0"/>
        </a:spcAft>
        <a:buClrTx/>
        <a:buSzPct val="100000"/>
        <a:buFont typeface="Arial"/>
        <a:buChar char="•"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utodraw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26C9-8C0C-47B8-BAEA-CE8076EC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2" y="2693049"/>
            <a:ext cx="11704322" cy="1608667"/>
          </a:xfrm>
        </p:spPr>
        <p:txBody>
          <a:bodyPr/>
          <a:lstStyle/>
          <a:p>
            <a:pPr algn="ctr"/>
            <a:r>
              <a:rPr lang="en-US" sz="8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Activity-6</a:t>
            </a:r>
            <a:endParaRPr lang="en-IN" sz="8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5974A-32F2-458B-86FE-FB955617A90D}"/>
              </a:ext>
            </a:extLst>
          </p:cNvPr>
          <p:cNvSpPr txBox="1"/>
          <p:nvPr/>
        </p:nvSpPr>
        <p:spPr>
          <a:xfrm>
            <a:off x="1171073" y="4876800"/>
            <a:ext cx="13822948" cy="10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r>
              <a:rPr lang="en-US" sz="6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alibri Light"/>
              </a:rPr>
              <a:t>RECOMMENDATION SYSTEM</a:t>
            </a:r>
            <a:endParaRPr lang="en-IN" sz="6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alibri Light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A6D32-8DE3-489B-B14C-2C9051AB3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775" y="1429708"/>
            <a:ext cx="12354561" cy="1608667"/>
          </a:xfrm>
        </p:spPr>
        <p:txBody>
          <a:bodyPr/>
          <a:lstStyle/>
          <a:p>
            <a: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sym typeface="Calibri"/>
              </a:rPr>
              <a:t>Linkedin</a:t>
            </a:r>
            <a:br>
              <a:rPr lang="en-US" sz="2800" dirty="0"/>
            </a:br>
            <a:r>
              <a:rPr lang="en-US" sz="2800" dirty="0"/>
              <a:t>utilizes data from your experience, current job titles and endorsements to suggest probable jobs to you</a:t>
            </a:r>
            <a:endParaRPr lang="en-US" dirty="0"/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FF6FDEF1-1328-4136-92AD-C600E489F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491" y="2564253"/>
            <a:ext cx="5764730" cy="718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AFA7FC0-E312-4C7C-9BA0-221399ED2B8D}"/>
              </a:ext>
            </a:extLst>
          </p:cNvPr>
          <p:cNvSpPr txBox="1">
            <a:spLocks/>
          </p:cNvSpPr>
          <p:nvPr/>
        </p:nvSpPr>
        <p:spPr>
          <a:xfrm>
            <a:off x="1919705" y="680897"/>
            <a:ext cx="11704322" cy="992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ctr"/>
          <a:lstStyle>
            <a:lvl1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600" b="1" dirty="0">
                <a:solidFill>
                  <a:srgbClr val="008000"/>
                </a:solidFill>
                <a:latin typeface="+mn-lt"/>
                <a:ea typeface="+mj-ea"/>
              </a:rPr>
              <a:t>Examples of recommendation systems</a:t>
            </a:r>
            <a:endParaRPr lang="en-US" sz="28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216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98725-9759-46FA-9D98-E3BAD1E50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60" y="1702423"/>
            <a:ext cx="11704322" cy="1608667"/>
          </a:xfrm>
        </p:spPr>
        <p:txBody>
          <a:bodyPr/>
          <a:lstStyle/>
          <a:p>
            <a: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rPr>
              <a:t>Facebook</a:t>
            </a:r>
            <a:br>
              <a:rPr lang="en-US" sz="3600" dirty="0"/>
            </a:br>
            <a:r>
              <a:rPr lang="en-US" sz="3600" dirty="0"/>
              <a:t>- recommends friends connections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E31494-04EC-49E1-83B0-310F2F8D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030" y="2695073"/>
            <a:ext cx="5701117" cy="681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BEC1904-B73A-4E99-AA1B-DB25E5EE00AE}"/>
              </a:ext>
            </a:extLst>
          </p:cNvPr>
          <p:cNvSpPr txBox="1">
            <a:spLocks/>
          </p:cNvSpPr>
          <p:nvPr/>
        </p:nvSpPr>
        <p:spPr>
          <a:xfrm>
            <a:off x="1951790" y="709773"/>
            <a:ext cx="11704322" cy="992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ctr"/>
          <a:lstStyle>
            <a:lvl1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600" b="1" dirty="0">
                <a:solidFill>
                  <a:srgbClr val="008000"/>
                </a:solidFill>
                <a:latin typeface="+mn-lt"/>
                <a:ea typeface="+mj-ea"/>
              </a:rPr>
              <a:t>Examples of recommendation systems</a:t>
            </a:r>
            <a:endParaRPr lang="en-US" sz="28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434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77BA1-9DD8-4145-B4D6-D226527BF50C}"/>
              </a:ext>
            </a:extLst>
          </p:cNvPr>
          <p:cNvSpPr txBox="1">
            <a:spLocks/>
          </p:cNvSpPr>
          <p:nvPr/>
        </p:nvSpPr>
        <p:spPr>
          <a:xfrm>
            <a:off x="1614905" y="1306133"/>
            <a:ext cx="11704322" cy="992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ctr"/>
          <a:lstStyle>
            <a:lvl1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600" b="1" dirty="0">
                <a:solidFill>
                  <a:srgbClr val="008000"/>
                </a:solidFill>
                <a:latin typeface="+mn-lt"/>
                <a:ea typeface="+mj-ea"/>
              </a:rPr>
              <a:t>Examples of recommendation systems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C0562B-D63D-48BD-9ED1-5BC8A5352027}"/>
              </a:ext>
            </a:extLst>
          </p:cNvPr>
          <p:cNvSpPr/>
          <p:nvPr/>
        </p:nvSpPr>
        <p:spPr>
          <a:xfrm>
            <a:off x="1037389" y="2591488"/>
            <a:ext cx="1131503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002060"/>
                </a:solidFill>
              </a:rPr>
              <a:t>Spotify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002060"/>
                </a:solidFill>
              </a:rPr>
              <a:t>YouTube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002060"/>
                </a:solidFill>
              </a:rPr>
              <a:t>Amazon Prime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002060"/>
                </a:solidFill>
              </a:rPr>
              <a:t>Trip Advisor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002060"/>
                </a:solidFill>
              </a:rPr>
              <a:t>Google News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M</a:t>
            </a:r>
            <a:r>
              <a:rPr lang="en-US" sz="4400" dirty="0"/>
              <a:t>any other platforms continuously give out recommendations and suggestions to suit our needs.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852506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DA3CAA-B152-40D6-BD0E-29190BB7B359}"/>
              </a:ext>
            </a:extLst>
          </p:cNvPr>
          <p:cNvSpPr txBox="1">
            <a:spLocks/>
          </p:cNvSpPr>
          <p:nvPr/>
        </p:nvSpPr>
        <p:spPr>
          <a:xfrm>
            <a:off x="971079" y="1233014"/>
            <a:ext cx="13017635" cy="1608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ctr"/>
          <a:lstStyle>
            <a:lvl1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sym typeface="Calibri"/>
              </a:rPr>
              <a:t>what do recommendation systems do, exactly?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E4EDC-596C-4C7E-A89A-3A17F73F42CE}"/>
              </a:ext>
            </a:extLst>
          </p:cNvPr>
          <p:cNvSpPr/>
          <p:nvPr/>
        </p:nvSpPr>
        <p:spPr>
          <a:xfrm>
            <a:off x="1278021" y="3008582"/>
            <a:ext cx="972686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/>
              <a:t>Predict how much you may like a certain product/service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/>
              <a:t>Compose a list of N best items for you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/>
              <a:t>Compose a list of N best users for a certain product/service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/>
              <a:t>Explain to you why these items are recommended to you</a:t>
            </a:r>
          </a:p>
          <a:p>
            <a:pPr marL="457200" indent="-457200">
              <a:buAutoNum type="arabicPeriod"/>
            </a:pPr>
            <a:r>
              <a:rPr lang="en-US" sz="2800" dirty="0"/>
              <a:t>Adjust the prediction and recommendation based on your feedback and other people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52782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DA3CAA-B152-40D6-BD0E-29190BB7B359}"/>
              </a:ext>
            </a:extLst>
          </p:cNvPr>
          <p:cNvSpPr txBox="1">
            <a:spLocks/>
          </p:cNvSpPr>
          <p:nvPr/>
        </p:nvSpPr>
        <p:spPr>
          <a:xfrm>
            <a:off x="746489" y="983911"/>
            <a:ext cx="13017635" cy="1608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ctr"/>
          <a:lstStyle>
            <a:lvl1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sym typeface="Calibri"/>
              </a:rPr>
              <a:t>How computers know what we really want 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672F38-3C9E-479D-B0E4-703E0C3F3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89" y="2592578"/>
            <a:ext cx="7162269" cy="567716"/>
          </a:xfrm>
          <a:solidFill>
            <a:srgbClr val="002060"/>
          </a:solidFill>
        </p:spPr>
        <p:txBody>
          <a:bodyPr/>
          <a:lstStyle/>
          <a:p>
            <a:r>
              <a:rPr lang="en-IN" sz="4800" b="1" dirty="0">
                <a:solidFill>
                  <a:schemeClr val="bg1"/>
                </a:solidFill>
              </a:rPr>
              <a:t>Nearest Neighbour Classifier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61C656-95E1-4107-8350-77D5D2DB069C}"/>
              </a:ext>
            </a:extLst>
          </p:cNvPr>
          <p:cNvSpPr/>
          <p:nvPr/>
        </p:nvSpPr>
        <p:spPr>
          <a:xfrm>
            <a:off x="746489" y="3385625"/>
            <a:ext cx="114390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64C"/>
                </a:solidFill>
                <a:latin typeface="walsheim-regular"/>
              </a:rPr>
              <a:t>When given an item to classify, it finds the training data item that is most similar to the new item, and outputs its label.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2CB0FB-F765-475E-8B56-940F6F6D46AD}"/>
              </a:ext>
            </a:extLst>
          </p:cNvPr>
          <p:cNvSpPr/>
          <p:nvPr/>
        </p:nvSpPr>
        <p:spPr>
          <a:xfrm>
            <a:off x="2966186" y="4408054"/>
            <a:ext cx="368968" cy="657841"/>
          </a:xfrm>
          <a:prstGeom prst="ellipse">
            <a:avLst/>
          </a:prstGeom>
          <a:solidFill>
            <a:srgbClr val="FF000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A7CCF53-E137-42F5-8E9A-6811EBAB1DFB}"/>
              </a:ext>
            </a:extLst>
          </p:cNvPr>
          <p:cNvSpPr/>
          <p:nvPr/>
        </p:nvSpPr>
        <p:spPr>
          <a:xfrm>
            <a:off x="3270986" y="4945465"/>
            <a:ext cx="368968" cy="657841"/>
          </a:xfrm>
          <a:prstGeom prst="ellipse">
            <a:avLst/>
          </a:prstGeom>
          <a:solidFill>
            <a:srgbClr val="FF000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6BB3C8-C1E4-450F-AE1F-966FCC8D3478}"/>
              </a:ext>
            </a:extLst>
          </p:cNvPr>
          <p:cNvSpPr/>
          <p:nvPr/>
        </p:nvSpPr>
        <p:spPr>
          <a:xfrm>
            <a:off x="2878485" y="5330476"/>
            <a:ext cx="368968" cy="657841"/>
          </a:xfrm>
          <a:prstGeom prst="ellipse">
            <a:avLst/>
          </a:prstGeom>
          <a:solidFill>
            <a:srgbClr val="FF000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086749F-1F5B-41C9-A7B1-39BB2E5BDE80}"/>
              </a:ext>
            </a:extLst>
          </p:cNvPr>
          <p:cNvSpPr/>
          <p:nvPr/>
        </p:nvSpPr>
        <p:spPr>
          <a:xfrm>
            <a:off x="3455470" y="5525435"/>
            <a:ext cx="368968" cy="657841"/>
          </a:xfrm>
          <a:prstGeom prst="ellipse">
            <a:avLst/>
          </a:prstGeom>
          <a:solidFill>
            <a:srgbClr val="FF000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E162E25-F072-45F8-92DD-54176E68A9D1}"/>
              </a:ext>
            </a:extLst>
          </p:cNvPr>
          <p:cNvSpPr/>
          <p:nvPr/>
        </p:nvSpPr>
        <p:spPr>
          <a:xfrm>
            <a:off x="3178744" y="5969751"/>
            <a:ext cx="368968" cy="657841"/>
          </a:xfrm>
          <a:prstGeom prst="ellipse">
            <a:avLst/>
          </a:prstGeom>
          <a:solidFill>
            <a:srgbClr val="FF000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DC5185B-F6C9-4196-901C-90B571FF577F}"/>
              </a:ext>
            </a:extLst>
          </p:cNvPr>
          <p:cNvSpPr/>
          <p:nvPr/>
        </p:nvSpPr>
        <p:spPr>
          <a:xfrm>
            <a:off x="3663487" y="4560454"/>
            <a:ext cx="368968" cy="657841"/>
          </a:xfrm>
          <a:prstGeom prst="ellipse">
            <a:avLst/>
          </a:prstGeom>
          <a:solidFill>
            <a:srgbClr val="FF000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6D28B96-DC6F-4D4E-888E-33DDDFBD3D39}"/>
              </a:ext>
            </a:extLst>
          </p:cNvPr>
          <p:cNvSpPr/>
          <p:nvPr/>
        </p:nvSpPr>
        <p:spPr>
          <a:xfrm>
            <a:off x="3847971" y="5132402"/>
            <a:ext cx="368968" cy="657841"/>
          </a:xfrm>
          <a:prstGeom prst="ellipse">
            <a:avLst/>
          </a:prstGeom>
          <a:solidFill>
            <a:srgbClr val="FF000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2054F0-B767-427A-82BE-F124FFC21AA4}"/>
              </a:ext>
            </a:extLst>
          </p:cNvPr>
          <p:cNvSpPr/>
          <p:nvPr/>
        </p:nvSpPr>
        <p:spPr>
          <a:xfrm>
            <a:off x="3927650" y="5704350"/>
            <a:ext cx="368968" cy="657841"/>
          </a:xfrm>
          <a:prstGeom prst="ellipse">
            <a:avLst/>
          </a:prstGeom>
          <a:solidFill>
            <a:srgbClr val="FF000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0329F2A-52A2-47F9-85C4-938448866DE5}"/>
              </a:ext>
            </a:extLst>
          </p:cNvPr>
          <p:cNvSpPr/>
          <p:nvPr/>
        </p:nvSpPr>
        <p:spPr>
          <a:xfrm>
            <a:off x="3830867" y="6496097"/>
            <a:ext cx="368968" cy="657841"/>
          </a:xfrm>
          <a:prstGeom prst="ellipse">
            <a:avLst/>
          </a:prstGeom>
          <a:solidFill>
            <a:srgbClr val="7030A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07C4339-9A8A-4FE8-BA55-34CFCB511274}"/>
              </a:ext>
            </a:extLst>
          </p:cNvPr>
          <p:cNvSpPr/>
          <p:nvPr/>
        </p:nvSpPr>
        <p:spPr>
          <a:xfrm>
            <a:off x="4135667" y="7033508"/>
            <a:ext cx="368968" cy="657841"/>
          </a:xfrm>
          <a:prstGeom prst="ellipse">
            <a:avLst/>
          </a:prstGeom>
          <a:solidFill>
            <a:srgbClr val="7030A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853812-5B08-4196-9B0A-E1B06D239F5D}"/>
              </a:ext>
            </a:extLst>
          </p:cNvPr>
          <p:cNvSpPr/>
          <p:nvPr/>
        </p:nvSpPr>
        <p:spPr>
          <a:xfrm>
            <a:off x="3743166" y="7418519"/>
            <a:ext cx="368968" cy="657841"/>
          </a:xfrm>
          <a:prstGeom prst="ellipse">
            <a:avLst/>
          </a:prstGeom>
          <a:solidFill>
            <a:srgbClr val="7030A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8CD5C15-B86C-4C41-B68B-1EAFA30799FB}"/>
              </a:ext>
            </a:extLst>
          </p:cNvPr>
          <p:cNvSpPr/>
          <p:nvPr/>
        </p:nvSpPr>
        <p:spPr>
          <a:xfrm>
            <a:off x="4320151" y="7613478"/>
            <a:ext cx="368968" cy="657841"/>
          </a:xfrm>
          <a:prstGeom prst="ellipse">
            <a:avLst/>
          </a:prstGeom>
          <a:solidFill>
            <a:srgbClr val="7030A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CD831FF-8604-41EF-9420-2F48B26F6042}"/>
              </a:ext>
            </a:extLst>
          </p:cNvPr>
          <p:cNvSpPr/>
          <p:nvPr/>
        </p:nvSpPr>
        <p:spPr>
          <a:xfrm>
            <a:off x="3951183" y="8078697"/>
            <a:ext cx="368968" cy="657841"/>
          </a:xfrm>
          <a:prstGeom prst="ellipse">
            <a:avLst/>
          </a:prstGeom>
          <a:solidFill>
            <a:srgbClr val="7030A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86A70B5-3EF8-43AA-9422-B444CDB81CD7}"/>
              </a:ext>
            </a:extLst>
          </p:cNvPr>
          <p:cNvSpPr/>
          <p:nvPr/>
        </p:nvSpPr>
        <p:spPr>
          <a:xfrm>
            <a:off x="4528168" y="6648497"/>
            <a:ext cx="368968" cy="657841"/>
          </a:xfrm>
          <a:prstGeom prst="ellipse">
            <a:avLst/>
          </a:prstGeom>
          <a:solidFill>
            <a:srgbClr val="7030A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328E245-A545-4976-A8F2-C42F00E308C9}"/>
              </a:ext>
            </a:extLst>
          </p:cNvPr>
          <p:cNvSpPr/>
          <p:nvPr/>
        </p:nvSpPr>
        <p:spPr>
          <a:xfrm>
            <a:off x="4712652" y="7220445"/>
            <a:ext cx="368968" cy="657841"/>
          </a:xfrm>
          <a:prstGeom prst="ellipse">
            <a:avLst/>
          </a:prstGeom>
          <a:solidFill>
            <a:srgbClr val="7030A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8C81895-BADA-4AEF-A919-6C977D67448A}"/>
              </a:ext>
            </a:extLst>
          </p:cNvPr>
          <p:cNvSpPr/>
          <p:nvPr/>
        </p:nvSpPr>
        <p:spPr>
          <a:xfrm>
            <a:off x="4792331" y="7792393"/>
            <a:ext cx="368968" cy="657841"/>
          </a:xfrm>
          <a:prstGeom prst="ellipse">
            <a:avLst/>
          </a:prstGeom>
          <a:solidFill>
            <a:srgbClr val="7030A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1" name="Star: 5 Points 40">
            <a:extLst>
              <a:ext uri="{FF2B5EF4-FFF2-40B4-BE49-F238E27FC236}">
                <a16:creationId xmlns:a16="http://schemas.microsoft.com/office/drawing/2014/main" id="{CF5C27B6-7BE9-49CB-8513-AE112B2DF76F}"/>
              </a:ext>
            </a:extLst>
          </p:cNvPr>
          <p:cNvSpPr/>
          <p:nvPr/>
        </p:nvSpPr>
        <p:spPr>
          <a:xfrm>
            <a:off x="4792331" y="4216623"/>
            <a:ext cx="678035" cy="657841"/>
          </a:xfrm>
          <a:prstGeom prst="star5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2" name="Star: 5 Points 41">
            <a:extLst>
              <a:ext uri="{FF2B5EF4-FFF2-40B4-BE49-F238E27FC236}">
                <a16:creationId xmlns:a16="http://schemas.microsoft.com/office/drawing/2014/main" id="{1EA35B3B-D185-458B-83B1-130948CDA98F}"/>
              </a:ext>
            </a:extLst>
          </p:cNvPr>
          <p:cNvSpPr/>
          <p:nvPr/>
        </p:nvSpPr>
        <p:spPr>
          <a:xfrm>
            <a:off x="5462846" y="6981999"/>
            <a:ext cx="681277" cy="749151"/>
          </a:xfrm>
          <a:prstGeom prst="star5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C1D4A9C6-0767-4696-A54E-DF7078E0FA3C}"/>
              </a:ext>
            </a:extLst>
          </p:cNvPr>
          <p:cNvSpPr/>
          <p:nvPr/>
        </p:nvSpPr>
        <p:spPr>
          <a:xfrm>
            <a:off x="7425811" y="8450234"/>
            <a:ext cx="681277" cy="749151"/>
          </a:xfrm>
          <a:prstGeom prst="star5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580A896E-BC36-4A2F-B4F6-90AD811DFCDF}"/>
              </a:ext>
            </a:extLst>
          </p:cNvPr>
          <p:cNvSpPr/>
          <p:nvPr/>
        </p:nvSpPr>
        <p:spPr>
          <a:xfrm>
            <a:off x="199947" y="4394385"/>
            <a:ext cx="681277" cy="749151"/>
          </a:xfrm>
          <a:prstGeom prst="star5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3" name="Star: 5 Points 42">
            <a:extLst>
              <a:ext uri="{FF2B5EF4-FFF2-40B4-BE49-F238E27FC236}">
                <a16:creationId xmlns:a16="http://schemas.microsoft.com/office/drawing/2014/main" id="{6E0CD5B2-B642-4812-8BE5-9A726FC2DE98}"/>
              </a:ext>
            </a:extLst>
          </p:cNvPr>
          <p:cNvSpPr/>
          <p:nvPr/>
        </p:nvSpPr>
        <p:spPr>
          <a:xfrm>
            <a:off x="1733670" y="8121313"/>
            <a:ext cx="681277" cy="749151"/>
          </a:xfrm>
          <a:prstGeom prst="star5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283FA591-8C97-409C-9849-094F64346D2A}"/>
              </a:ext>
            </a:extLst>
          </p:cNvPr>
          <p:cNvSpPr/>
          <p:nvPr/>
        </p:nvSpPr>
        <p:spPr>
          <a:xfrm>
            <a:off x="1822022" y="5295048"/>
            <a:ext cx="681277" cy="749151"/>
          </a:xfrm>
          <a:prstGeom prst="star5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210917E-3E8E-4B1E-8B62-004F892542DD}"/>
              </a:ext>
            </a:extLst>
          </p:cNvPr>
          <p:cNvSpPr/>
          <p:nvPr/>
        </p:nvSpPr>
        <p:spPr>
          <a:xfrm>
            <a:off x="7826408" y="4827598"/>
            <a:ext cx="643826" cy="657841"/>
          </a:xfrm>
          <a:prstGeom prst="ellipse">
            <a:avLst/>
          </a:prstGeom>
          <a:solidFill>
            <a:srgbClr val="FF000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6BF3799-C71E-409E-9331-CDE675208739}"/>
              </a:ext>
            </a:extLst>
          </p:cNvPr>
          <p:cNvSpPr/>
          <p:nvPr/>
        </p:nvSpPr>
        <p:spPr>
          <a:xfrm>
            <a:off x="8665946" y="4827598"/>
            <a:ext cx="643825" cy="657841"/>
          </a:xfrm>
          <a:prstGeom prst="ellipse">
            <a:avLst/>
          </a:prstGeom>
          <a:solidFill>
            <a:srgbClr val="7030A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0BDDA47-D661-412F-B6D4-E4DEADE19A58}"/>
              </a:ext>
            </a:extLst>
          </p:cNvPr>
          <p:cNvSpPr/>
          <p:nvPr/>
        </p:nvSpPr>
        <p:spPr>
          <a:xfrm>
            <a:off x="9577139" y="4992057"/>
            <a:ext cx="898358" cy="328921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B8F270-733A-46CA-8A16-B4F214C293F7}"/>
              </a:ext>
            </a:extLst>
          </p:cNvPr>
          <p:cNvSpPr txBox="1"/>
          <p:nvPr/>
        </p:nvSpPr>
        <p:spPr>
          <a:xfrm>
            <a:off x="10742865" y="4853160"/>
            <a:ext cx="2235290" cy="467818"/>
          </a:xfrm>
          <a:prstGeom prst="rect">
            <a:avLst/>
          </a:prstGeom>
          <a:noFill/>
          <a:ln w="12700" cap="flat">
            <a:solidFill>
              <a:srgbClr val="008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Training Data Set</a:t>
            </a: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9" name="Star: 5 Points 48">
            <a:extLst>
              <a:ext uri="{FF2B5EF4-FFF2-40B4-BE49-F238E27FC236}">
                <a16:creationId xmlns:a16="http://schemas.microsoft.com/office/drawing/2014/main" id="{5E28A140-FC74-41FC-AF87-3371263A7150}"/>
              </a:ext>
            </a:extLst>
          </p:cNvPr>
          <p:cNvSpPr/>
          <p:nvPr/>
        </p:nvSpPr>
        <p:spPr>
          <a:xfrm>
            <a:off x="8665946" y="5868955"/>
            <a:ext cx="678035" cy="657841"/>
          </a:xfrm>
          <a:prstGeom prst="star5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75398A3E-5CC8-43D7-A508-FF67CA7AC259}"/>
              </a:ext>
            </a:extLst>
          </p:cNvPr>
          <p:cNvSpPr/>
          <p:nvPr/>
        </p:nvSpPr>
        <p:spPr>
          <a:xfrm>
            <a:off x="9577139" y="6033414"/>
            <a:ext cx="898358" cy="328921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2C7DAA1-1AD9-4402-82C5-6A9F85B57CE5}"/>
              </a:ext>
            </a:extLst>
          </p:cNvPr>
          <p:cNvSpPr txBox="1"/>
          <p:nvPr/>
        </p:nvSpPr>
        <p:spPr>
          <a:xfrm>
            <a:off x="10742865" y="5963965"/>
            <a:ext cx="2235290" cy="467818"/>
          </a:xfrm>
          <a:prstGeom prst="rect">
            <a:avLst/>
          </a:prstGeom>
          <a:noFill/>
          <a:ln w="12700" cap="flat">
            <a:solidFill>
              <a:srgbClr val="008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Test Data Set</a:t>
            </a: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82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23" grpId="0" animBg="1"/>
      <p:bldP spid="24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DA3CAA-B152-40D6-BD0E-29190BB7B359}"/>
              </a:ext>
            </a:extLst>
          </p:cNvPr>
          <p:cNvSpPr txBox="1">
            <a:spLocks/>
          </p:cNvSpPr>
          <p:nvPr/>
        </p:nvSpPr>
        <p:spPr>
          <a:xfrm>
            <a:off x="647526" y="783377"/>
            <a:ext cx="13017635" cy="1608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ctr"/>
          <a:lstStyle>
            <a:lvl1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sym typeface="Calibri"/>
              </a:rPr>
              <a:t>Build a simple recommendation system for an online shopping application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02B2EF5-8778-432D-97A0-DB52B8103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916203"/>
              </p:ext>
            </p:extLst>
          </p:nvPr>
        </p:nvGraphicFramePr>
        <p:xfrm>
          <a:off x="342230" y="2280208"/>
          <a:ext cx="12320340" cy="68731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503801508"/>
                    </a:ext>
                  </a:extLst>
                </a:gridCol>
                <a:gridCol w="2277980">
                  <a:extLst>
                    <a:ext uri="{9D8B030D-6E8A-4147-A177-3AD203B41FA5}">
                      <a16:colId xmlns:a16="http://schemas.microsoft.com/office/drawing/2014/main" val="2998265986"/>
                    </a:ext>
                  </a:extLst>
                </a:gridCol>
                <a:gridCol w="2053390">
                  <a:extLst>
                    <a:ext uri="{9D8B030D-6E8A-4147-A177-3AD203B41FA5}">
                      <a16:colId xmlns:a16="http://schemas.microsoft.com/office/drawing/2014/main" val="1524450280"/>
                    </a:ext>
                  </a:extLst>
                </a:gridCol>
                <a:gridCol w="2053390">
                  <a:extLst>
                    <a:ext uri="{9D8B030D-6E8A-4147-A177-3AD203B41FA5}">
                      <a16:colId xmlns:a16="http://schemas.microsoft.com/office/drawing/2014/main" val="2180492076"/>
                    </a:ext>
                  </a:extLst>
                </a:gridCol>
                <a:gridCol w="2053390">
                  <a:extLst>
                    <a:ext uri="{9D8B030D-6E8A-4147-A177-3AD203B41FA5}">
                      <a16:colId xmlns:a16="http://schemas.microsoft.com/office/drawing/2014/main" val="162168084"/>
                    </a:ext>
                  </a:extLst>
                </a:gridCol>
                <a:gridCol w="2053390">
                  <a:extLst>
                    <a:ext uri="{9D8B030D-6E8A-4147-A177-3AD203B41FA5}">
                      <a16:colId xmlns:a16="http://schemas.microsoft.com/office/drawing/2014/main" val="4219283485"/>
                    </a:ext>
                  </a:extLst>
                </a:gridCol>
              </a:tblGrid>
              <a:tr h="721894">
                <a:tc>
                  <a:txBody>
                    <a:bodyPr/>
                    <a:lstStyle/>
                    <a:p>
                      <a:r>
                        <a:rPr lang="en-IN" sz="2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User</a:t>
                      </a:r>
                      <a:endParaRPr lang="en-IN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130048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IN" sz="2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Shopping History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Recent Purchase</a:t>
                      </a:r>
                      <a:endParaRPr lang="en-IN" sz="24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852070"/>
                  </a:ext>
                </a:extLst>
              </a:tr>
              <a:tr h="1008361">
                <a:tc>
                  <a:txBody>
                    <a:bodyPr/>
                    <a:lstStyle/>
                    <a:p>
                      <a:r>
                        <a:rPr lang="en-US" dirty="0"/>
                        <a:t>Harshith</a:t>
                      </a:r>
                      <a:endParaRPr lang="en-IN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Story 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Smart Phone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headphones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sunglasses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coffee beans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108095"/>
                  </a:ext>
                </a:extLst>
              </a:tr>
              <a:tr h="1008361">
                <a:tc>
                  <a:txBody>
                    <a:bodyPr/>
                    <a:lstStyle/>
                    <a:p>
                      <a:pPr marL="0" marR="0" lvl="0" indent="0" algn="l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Varshini</a:t>
                      </a:r>
                      <a:endParaRPr lang="en-IN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t-shirt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coffee beans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coffee maker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coffee beans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coffee beans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996941"/>
                  </a:ext>
                </a:extLst>
              </a:tr>
              <a:tr h="1008361">
                <a:tc>
                  <a:txBody>
                    <a:bodyPr/>
                    <a:lstStyle/>
                    <a:p>
                      <a:r>
                        <a:rPr lang="en-US" dirty="0"/>
                        <a:t>Ananya</a:t>
                      </a:r>
                      <a:endParaRPr lang="en-IN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sunglasses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sneakers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t-shirt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sneakers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socks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633363"/>
                  </a:ext>
                </a:extLst>
              </a:tr>
              <a:tr h="1008361">
                <a:tc>
                  <a:txBody>
                    <a:bodyPr/>
                    <a:lstStyle/>
                    <a:p>
                      <a:r>
                        <a:rPr lang="en-US" dirty="0"/>
                        <a:t>Bia</a:t>
                      </a:r>
                      <a:endParaRPr lang="en-IN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Electronic Toy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headphones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t-shirt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Story 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Shoes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917572"/>
                  </a:ext>
                </a:extLst>
              </a:tr>
              <a:tr h="1008361">
                <a:tc>
                  <a:txBody>
                    <a:bodyPr/>
                    <a:lstStyle/>
                    <a:p>
                      <a:r>
                        <a:rPr lang="en-US" dirty="0"/>
                        <a:t>Hasini</a:t>
                      </a:r>
                      <a:endParaRPr lang="en-IN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t-shirt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Shoes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sunglasses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Smart Phone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sunscreen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911223"/>
                  </a:ext>
                </a:extLst>
              </a:tr>
              <a:tr h="1008361">
                <a:tc>
                  <a:txBody>
                    <a:bodyPr/>
                    <a:lstStyle/>
                    <a:p>
                      <a:r>
                        <a:rPr lang="en-US" dirty="0"/>
                        <a:t>Thashvitha</a:t>
                      </a:r>
                      <a:endParaRPr lang="en-IN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Smart Phone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coffee beans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Electronic Toy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headphones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coffee beans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94717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93886CB-57CA-4374-A6EB-9536AE649DAC}"/>
              </a:ext>
            </a:extLst>
          </p:cNvPr>
          <p:cNvSpPr/>
          <p:nvPr/>
        </p:nvSpPr>
        <p:spPr>
          <a:xfrm>
            <a:off x="342230" y="1818543"/>
            <a:ext cx="3793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walsheim-regular"/>
              </a:rPr>
              <a:t>We have data from six users.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1A9C9E-CA2C-427E-A7DD-7156834FC8CC}"/>
              </a:ext>
            </a:extLst>
          </p:cNvPr>
          <p:cNvSpPr/>
          <p:nvPr/>
        </p:nvSpPr>
        <p:spPr>
          <a:xfrm>
            <a:off x="5285319" y="1818543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  <a:latin typeface="walsheim-regular"/>
              </a:rPr>
              <a:t>Training data</a:t>
            </a:r>
            <a:endParaRPr lang="en-IN" b="1" dirty="0">
              <a:solidFill>
                <a:srgbClr val="7030A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199185-F6E2-421A-A140-DF0FBB8D749B}"/>
              </a:ext>
            </a:extLst>
          </p:cNvPr>
          <p:cNvSpPr/>
          <p:nvPr/>
        </p:nvSpPr>
        <p:spPr>
          <a:xfrm>
            <a:off x="5285319" y="746962"/>
            <a:ext cx="22717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Activity - 1 </a:t>
            </a:r>
            <a:endParaRPr lang="en-IN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431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DA3CAA-B152-40D6-BD0E-29190BB7B359}"/>
              </a:ext>
            </a:extLst>
          </p:cNvPr>
          <p:cNvSpPr txBox="1">
            <a:spLocks/>
          </p:cNvSpPr>
          <p:nvPr/>
        </p:nvSpPr>
        <p:spPr>
          <a:xfrm>
            <a:off x="342230" y="1064534"/>
            <a:ext cx="13017635" cy="1608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ctr"/>
          <a:lstStyle>
            <a:lvl1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sym typeface="Calibri"/>
              </a:rPr>
              <a:t>Predict the next purchase of a customer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02B2EF5-8778-432D-97A0-DB52B8103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605068"/>
              </p:ext>
            </p:extLst>
          </p:nvPr>
        </p:nvGraphicFramePr>
        <p:xfrm>
          <a:off x="342230" y="4253387"/>
          <a:ext cx="12320340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503801508"/>
                    </a:ext>
                  </a:extLst>
                </a:gridCol>
                <a:gridCol w="2277980">
                  <a:extLst>
                    <a:ext uri="{9D8B030D-6E8A-4147-A177-3AD203B41FA5}">
                      <a16:colId xmlns:a16="http://schemas.microsoft.com/office/drawing/2014/main" val="2998265986"/>
                    </a:ext>
                  </a:extLst>
                </a:gridCol>
                <a:gridCol w="2053390">
                  <a:extLst>
                    <a:ext uri="{9D8B030D-6E8A-4147-A177-3AD203B41FA5}">
                      <a16:colId xmlns:a16="http://schemas.microsoft.com/office/drawing/2014/main" val="1524450280"/>
                    </a:ext>
                  </a:extLst>
                </a:gridCol>
                <a:gridCol w="2053390">
                  <a:extLst>
                    <a:ext uri="{9D8B030D-6E8A-4147-A177-3AD203B41FA5}">
                      <a16:colId xmlns:a16="http://schemas.microsoft.com/office/drawing/2014/main" val="2180492076"/>
                    </a:ext>
                  </a:extLst>
                </a:gridCol>
                <a:gridCol w="2053390">
                  <a:extLst>
                    <a:ext uri="{9D8B030D-6E8A-4147-A177-3AD203B41FA5}">
                      <a16:colId xmlns:a16="http://schemas.microsoft.com/office/drawing/2014/main" val="162168084"/>
                    </a:ext>
                  </a:extLst>
                </a:gridCol>
                <a:gridCol w="2053390">
                  <a:extLst>
                    <a:ext uri="{9D8B030D-6E8A-4147-A177-3AD203B41FA5}">
                      <a16:colId xmlns:a16="http://schemas.microsoft.com/office/drawing/2014/main" val="4219283485"/>
                    </a:ext>
                  </a:extLst>
                </a:gridCol>
              </a:tblGrid>
              <a:tr h="721894">
                <a:tc>
                  <a:txBody>
                    <a:bodyPr/>
                    <a:lstStyle/>
                    <a:p>
                      <a:r>
                        <a:rPr lang="en-IN" sz="2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User</a:t>
                      </a:r>
                      <a:endParaRPr lang="en-IN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130048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IN" sz="2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Shopping History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Next Purchase</a:t>
                      </a:r>
                      <a:endParaRPr lang="en-IN" sz="24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852070"/>
                  </a:ext>
                </a:extLst>
              </a:tr>
              <a:tr h="100836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Mithra</a:t>
                      </a:r>
                      <a:endParaRPr lang="en-IN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green tea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t-shirt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sunglasses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Shoes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600" b="1" dirty="0">
                          <a:solidFill>
                            <a:srgbClr val="FF0000"/>
                          </a:solidFill>
                          <a:effectLst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10809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32FC5D2-D4E1-47D8-AAB5-856F7E0EAE64}"/>
              </a:ext>
            </a:extLst>
          </p:cNvPr>
          <p:cNvSpPr/>
          <p:nvPr/>
        </p:nvSpPr>
        <p:spPr>
          <a:xfrm>
            <a:off x="342230" y="2456671"/>
            <a:ext cx="121385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walsheim-regular"/>
              </a:rPr>
              <a:t>Our task is to predict the next purchase of customer Mithra who has bought the following products: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2D90CE-17FC-4F6F-8718-614B05E230BD}"/>
              </a:ext>
            </a:extLst>
          </p:cNvPr>
          <p:cNvSpPr/>
          <p:nvPr/>
        </p:nvSpPr>
        <p:spPr>
          <a:xfrm>
            <a:off x="5140940" y="3667400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  <a:latin typeface="walsheim-regular"/>
              </a:rPr>
              <a:t>Test data</a:t>
            </a:r>
            <a:endParaRPr lang="en-IN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75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A9DE2E-A2AD-4DB3-B818-DEA442BE166D}"/>
              </a:ext>
            </a:extLst>
          </p:cNvPr>
          <p:cNvSpPr txBox="1">
            <a:spLocks/>
          </p:cNvSpPr>
          <p:nvPr/>
        </p:nvSpPr>
        <p:spPr>
          <a:xfrm>
            <a:off x="779645" y="1152805"/>
            <a:ext cx="13017635" cy="1608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ctr"/>
          <a:lstStyle>
            <a:lvl1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sym typeface="Calibri"/>
              </a:rPr>
              <a:t>How to predict the next purchase of a customer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178A2C-27C8-495C-A8FA-986C82B19BEF}"/>
              </a:ext>
            </a:extLst>
          </p:cNvPr>
          <p:cNvSpPr/>
          <p:nvPr/>
        </p:nvSpPr>
        <p:spPr>
          <a:xfrm>
            <a:off x="779645" y="4507832"/>
            <a:ext cx="1102841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walsheim-bold"/>
              </a:rPr>
              <a:t>Proceed as follows:</a:t>
            </a:r>
          </a:p>
          <a:p>
            <a:endParaRPr lang="en-US" dirty="0">
              <a:latin typeface="walsheim-regular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walsheim-regular"/>
              </a:rPr>
              <a:t>Calculate the similarity of </a:t>
            </a:r>
            <a:r>
              <a:rPr lang="en-US" b="1" dirty="0">
                <a:latin typeface="walsheim-regular"/>
              </a:rPr>
              <a:t>Mithra</a:t>
            </a:r>
            <a:r>
              <a:rPr lang="en-US" dirty="0">
                <a:latin typeface="walsheim-regular"/>
              </a:rPr>
              <a:t> relative to the six users in the training data (done by adding together the number of similar purchases by the users).</a:t>
            </a:r>
          </a:p>
          <a:p>
            <a:pPr>
              <a:buFont typeface="+mj-lt"/>
              <a:buAutoNum type="arabicPeriod"/>
            </a:pPr>
            <a:endParaRPr lang="en-US" dirty="0">
              <a:latin typeface="walsheim-regular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walsheim-regular"/>
              </a:rPr>
              <a:t>Having calculated the similarities, identify the user who is most similar to </a:t>
            </a:r>
            <a:r>
              <a:rPr lang="en-US" b="1" dirty="0">
                <a:latin typeface="walsheim-regular"/>
              </a:rPr>
              <a:t>Mithra</a:t>
            </a:r>
            <a:r>
              <a:rPr lang="en-US" dirty="0">
                <a:latin typeface="walsheim-regular"/>
              </a:rPr>
              <a:t> by selecting the largest of the calculated similarities.</a:t>
            </a:r>
          </a:p>
          <a:p>
            <a:pPr>
              <a:buFont typeface="+mj-lt"/>
              <a:buAutoNum type="arabicPeriod"/>
            </a:pPr>
            <a:endParaRPr lang="en-US" dirty="0">
              <a:latin typeface="walsheim-regular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walsheim-regular"/>
              </a:rPr>
              <a:t>Predict what </a:t>
            </a:r>
            <a:r>
              <a:rPr lang="en-US" b="1" dirty="0">
                <a:latin typeface="walsheim-regular"/>
              </a:rPr>
              <a:t>Mithra</a:t>
            </a:r>
            <a:r>
              <a:rPr lang="en-US" dirty="0">
                <a:latin typeface="walsheim-regular"/>
              </a:rPr>
              <a:t> is likely to purchase next by looking at the most recent purchase (the rightmost column in the table) of the most similar user from the previous step.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F0294A-F95E-49F8-A955-4A10C88F0791}"/>
              </a:ext>
            </a:extLst>
          </p:cNvPr>
          <p:cNvSpPr/>
          <p:nvPr/>
        </p:nvSpPr>
        <p:spPr>
          <a:xfrm>
            <a:off x="779645" y="2761472"/>
            <a:ext cx="11028414" cy="1233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walsheim-regular"/>
              </a:rPr>
              <a:t>To apply the </a:t>
            </a:r>
            <a:r>
              <a:rPr lang="en-US" b="1" dirty="0">
                <a:latin typeface="walsheim-regular"/>
              </a:rPr>
              <a:t>nearest neighbor method</a:t>
            </a:r>
            <a:r>
              <a:rPr lang="en-US" dirty="0">
                <a:latin typeface="walsheim-regular"/>
              </a:rPr>
              <a:t>, </a:t>
            </a:r>
            <a:r>
              <a:rPr lang="en-US" dirty="0"/>
              <a:t> Let’s use the shopping history to define the similarity (“nearness”) by counting how many of the items have been purchased by both users.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800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5D16FF7-91B0-4708-805B-75CAA1444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653074"/>
              </p:ext>
            </p:extLst>
          </p:nvPr>
        </p:nvGraphicFramePr>
        <p:xfrm>
          <a:off x="417095" y="1636295"/>
          <a:ext cx="12355096" cy="7591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1749">
                  <a:extLst>
                    <a:ext uri="{9D8B030D-6E8A-4147-A177-3AD203B41FA5}">
                      <a16:colId xmlns:a16="http://schemas.microsoft.com/office/drawing/2014/main" val="2503801508"/>
                    </a:ext>
                  </a:extLst>
                </a:gridCol>
                <a:gridCol w="1696775">
                  <a:extLst>
                    <a:ext uri="{9D8B030D-6E8A-4147-A177-3AD203B41FA5}">
                      <a16:colId xmlns:a16="http://schemas.microsoft.com/office/drawing/2014/main" val="2998265986"/>
                    </a:ext>
                  </a:extLst>
                </a:gridCol>
                <a:gridCol w="1791314">
                  <a:extLst>
                    <a:ext uri="{9D8B030D-6E8A-4147-A177-3AD203B41FA5}">
                      <a16:colId xmlns:a16="http://schemas.microsoft.com/office/drawing/2014/main" val="1524450280"/>
                    </a:ext>
                  </a:extLst>
                </a:gridCol>
                <a:gridCol w="1895808">
                  <a:extLst>
                    <a:ext uri="{9D8B030D-6E8A-4147-A177-3AD203B41FA5}">
                      <a16:colId xmlns:a16="http://schemas.microsoft.com/office/drawing/2014/main" val="2180492076"/>
                    </a:ext>
                  </a:extLst>
                </a:gridCol>
                <a:gridCol w="1746532">
                  <a:extLst>
                    <a:ext uri="{9D8B030D-6E8A-4147-A177-3AD203B41FA5}">
                      <a16:colId xmlns:a16="http://schemas.microsoft.com/office/drawing/2014/main" val="162168084"/>
                    </a:ext>
                  </a:extLst>
                </a:gridCol>
                <a:gridCol w="1787695">
                  <a:extLst>
                    <a:ext uri="{9D8B030D-6E8A-4147-A177-3AD203B41FA5}">
                      <a16:colId xmlns:a16="http://schemas.microsoft.com/office/drawing/2014/main" val="4219283485"/>
                    </a:ext>
                  </a:extLst>
                </a:gridCol>
                <a:gridCol w="1735223">
                  <a:extLst>
                    <a:ext uri="{9D8B030D-6E8A-4147-A177-3AD203B41FA5}">
                      <a16:colId xmlns:a16="http://schemas.microsoft.com/office/drawing/2014/main" val="2158706080"/>
                    </a:ext>
                  </a:extLst>
                </a:gridCol>
              </a:tblGrid>
              <a:tr h="987871">
                <a:tc>
                  <a:txBody>
                    <a:bodyPr/>
                    <a:lstStyle/>
                    <a:p>
                      <a:r>
                        <a:rPr lang="en-IN" sz="2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User</a:t>
                      </a:r>
                      <a:endParaRPr lang="en-IN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130048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IN" sz="2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Shopping History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Recent Purchase</a:t>
                      </a:r>
                      <a:endParaRPr lang="en-IN" sz="24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Similarity</a:t>
                      </a:r>
                      <a:endParaRPr lang="en-IN" sz="24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852070"/>
                  </a:ext>
                </a:extLst>
              </a:tr>
              <a:tr h="1100636">
                <a:tc>
                  <a:txBody>
                    <a:bodyPr/>
                    <a:lstStyle/>
                    <a:p>
                      <a:r>
                        <a:rPr lang="en-US" dirty="0"/>
                        <a:t>Harshith</a:t>
                      </a:r>
                      <a:endParaRPr lang="en-IN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Story 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Smart Phone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headphones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sunglasses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coffee beans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108095"/>
                  </a:ext>
                </a:extLst>
              </a:tr>
              <a:tr h="1100636">
                <a:tc>
                  <a:txBody>
                    <a:bodyPr/>
                    <a:lstStyle/>
                    <a:p>
                      <a:pPr marL="0" marR="0" lvl="0" indent="0" algn="l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Varshini</a:t>
                      </a:r>
                      <a:endParaRPr lang="en-IN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t-shirt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coffee beans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coffee maker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coffee beans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coffee beans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996941"/>
                  </a:ext>
                </a:extLst>
              </a:tr>
              <a:tr h="1100636">
                <a:tc>
                  <a:txBody>
                    <a:bodyPr/>
                    <a:lstStyle/>
                    <a:p>
                      <a:r>
                        <a:rPr lang="en-US" dirty="0"/>
                        <a:t>Ananya</a:t>
                      </a:r>
                      <a:endParaRPr lang="en-IN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sunglasses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sneakers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t-shirt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sneakers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socks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7633363"/>
                  </a:ext>
                </a:extLst>
              </a:tr>
              <a:tr h="1100636">
                <a:tc>
                  <a:txBody>
                    <a:bodyPr/>
                    <a:lstStyle/>
                    <a:p>
                      <a:r>
                        <a:rPr lang="en-US" dirty="0"/>
                        <a:t>Bia</a:t>
                      </a:r>
                      <a:endParaRPr lang="en-IN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Electronic Toy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headphones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t-shirt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Story 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Shoes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917572"/>
                  </a:ext>
                </a:extLst>
              </a:tr>
              <a:tr h="1100636">
                <a:tc>
                  <a:txBody>
                    <a:bodyPr/>
                    <a:lstStyle/>
                    <a:p>
                      <a:r>
                        <a:rPr lang="en-US" dirty="0"/>
                        <a:t>Hasini</a:t>
                      </a:r>
                      <a:endParaRPr lang="en-IN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t-shirt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Shoes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sunglasses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Smart Phone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sunscreen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1911223"/>
                  </a:ext>
                </a:extLst>
              </a:tr>
              <a:tr h="1100636">
                <a:tc>
                  <a:txBody>
                    <a:bodyPr/>
                    <a:lstStyle/>
                    <a:p>
                      <a:r>
                        <a:rPr lang="en-US" dirty="0"/>
                        <a:t>Thashvitha</a:t>
                      </a:r>
                      <a:endParaRPr lang="en-IN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Smart Phone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coffee beans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Electronic Toy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headphones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coffee beans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2947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98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21D86-44AC-4CAE-95DF-AA51B56C7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944" y="2492942"/>
            <a:ext cx="11704322" cy="5608322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Who is the user most similar to Mithra?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What is the predicted purchase for Mithra?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939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0172C5-48AD-4B2C-93F8-94C4174EF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5" y="2023265"/>
            <a:ext cx="11410950" cy="74009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777DEB-2317-40DA-9B59-59E01F55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25" y="830269"/>
            <a:ext cx="11704322" cy="160866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The world is an over-crowded place</a:t>
            </a: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D4B6EDB-828D-4503-86B3-7166B806D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67" y="2023265"/>
            <a:ext cx="9343175" cy="70672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965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3F80-9E5E-46C5-A9E9-71AECFB1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39" y="2103475"/>
            <a:ext cx="11704322" cy="1608667"/>
          </a:xfrm>
        </p:spPr>
        <p:txBody>
          <a:bodyPr/>
          <a:lstStyle/>
          <a:p>
            <a:r>
              <a:rPr lang="en-US" sz="5400" b="1" dirty="0">
                <a:solidFill>
                  <a:srgbClr val="C00000"/>
                </a:solidFill>
              </a:rPr>
              <a:t>Which of the following recommends friends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19DA8-D320-4626-BB88-00440E7CE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576" y="3952773"/>
            <a:ext cx="11704322" cy="5608322"/>
          </a:xfrm>
        </p:spPr>
        <p:txBody>
          <a:bodyPr/>
          <a:lstStyle/>
          <a:p>
            <a:pPr marL="548657" indent="-548657">
              <a:buAutoNum type="alphaLcParenR"/>
            </a:pPr>
            <a:r>
              <a:rPr lang="en-US" dirty="0"/>
              <a:t>Google News</a:t>
            </a:r>
          </a:p>
          <a:p>
            <a:pPr marL="548657" indent="-548657">
              <a:buAutoNum type="alphaLcParenR"/>
            </a:pPr>
            <a:r>
              <a:rPr lang="en-US" dirty="0"/>
              <a:t>Netflix</a:t>
            </a:r>
          </a:p>
          <a:p>
            <a:pPr marL="548657" indent="-548657">
              <a:buAutoNum type="alphaLcParenR"/>
            </a:pPr>
            <a:r>
              <a:rPr lang="en-US" dirty="0"/>
              <a:t>Facebook</a:t>
            </a:r>
          </a:p>
          <a:p>
            <a:pPr marL="548657" indent="-548657">
              <a:buAutoNum type="alphaLcParenR"/>
            </a:pPr>
            <a:r>
              <a:rPr lang="en-US" dirty="0"/>
              <a:t>You Tube</a:t>
            </a:r>
          </a:p>
          <a:p>
            <a:pPr marL="548657" indent="-548657">
              <a:buAutoNum type="alphaLcParenR"/>
            </a:pPr>
            <a:endParaRPr lang="en-US" dirty="0"/>
          </a:p>
          <a:p>
            <a:pPr marL="548657" indent="-548657">
              <a:buAutoNum type="alphaLcParenR"/>
            </a:pPr>
            <a:endParaRPr lang="en-US" dirty="0"/>
          </a:p>
          <a:p>
            <a:pPr marL="548657" indent="-548657">
              <a:buAutoNum type="alphaLcParenR"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28B3B2-3CEC-4B51-AE85-4C700CE8A323}"/>
              </a:ext>
            </a:extLst>
          </p:cNvPr>
          <p:cNvSpPr/>
          <p:nvPr/>
        </p:nvSpPr>
        <p:spPr>
          <a:xfrm>
            <a:off x="5247587" y="7804302"/>
            <a:ext cx="48749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8000"/>
                </a:solidFill>
              </a:rPr>
              <a:t>C) Facebook</a:t>
            </a:r>
            <a:endParaRPr lang="en-IN" sz="3600" b="1" dirty="0">
              <a:solidFill>
                <a:srgbClr val="008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D4AE6-A377-477D-B5C3-AC90914BE7D5}"/>
              </a:ext>
            </a:extLst>
          </p:cNvPr>
          <p:cNvSpPr/>
          <p:nvPr/>
        </p:nvSpPr>
        <p:spPr>
          <a:xfrm>
            <a:off x="3809029" y="769948"/>
            <a:ext cx="4573688" cy="707886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Test Your Knowledge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19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26DA3-DC46-4072-B3A5-5B437B605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534" y="2151603"/>
            <a:ext cx="11704322" cy="1608667"/>
          </a:xfrm>
        </p:spPr>
        <p:txBody>
          <a:bodyPr/>
          <a:lstStyle/>
          <a:p>
            <a:r>
              <a:rPr lang="en-US" sz="5400" b="1" dirty="0">
                <a:solidFill>
                  <a:srgbClr val="C00000"/>
                </a:solidFill>
              </a:rPr>
              <a:t>In what way, the amazon recommendation system help the people?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E61B6-D17A-4A85-AF9E-1FD36315E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34" y="4145278"/>
            <a:ext cx="11704322" cy="5608322"/>
          </a:xfrm>
        </p:spPr>
        <p:txBody>
          <a:bodyPr>
            <a:normAutofit fontScale="92500" lnSpcReduction="20000"/>
          </a:bodyPr>
          <a:lstStyle/>
          <a:p>
            <a:pPr marL="548657" indent="-548657">
              <a:buAutoNum type="alphaLcParenR"/>
            </a:pPr>
            <a:r>
              <a:rPr lang="en-US" dirty="0"/>
              <a:t>Based on the previous history of purchase and people who buy similar products, it recommends future product purchase </a:t>
            </a:r>
          </a:p>
          <a:p>
            <a:pPr marL="548657" indent="-548657">
              <a:buAutoNum type="alphaLcParenR"/>
            </a:pPr>
            <a:r>
              <a:rPr lang="en-US" dirty="0"/>
              <a:t>It recommends the movie they like</a:t>
            </a:r>
          </a:p>
          <a:p>
            <a:pPr marL="548657" indent="-548657">
              <a:buAutoNum type="alphaLcParenR"/>
            </a:pPr>
            <a:r>
              <a:rPr lang="en-US" dirty="0"/>
              <a:t>Based on the personal profile it suggests the job</a:t>
            </a:r>
          </a:p>
          <a:p>
            <a:pPr marL="548657" indent="-548657">
              <a:buAutoNum type="alphaLcParenR"/>
            </a:pPr>
            <a:r>
              <a:rPr lang="en-US" dirty="0"/>
              <a:t>Recommends the news they want to read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F9A2B-E566-4D70-9D13-1DCC2418EA29}"/>
              </a:ext>
            </a:extLst>
          </p:cNvPr>
          <p:cNvSpPr/>
          <p:nvPr/>
        </p:nvSpPr>
        <p:spPr>
          <a:xfrm>
            <a:off x="3809029" y="769948"/>
            <a:ext cx="4573688" cy="707886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Test Your Knowledge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12DAF-D4F0-47D3-BDD4-79D711EA0926}"/>
              </a:ext>
            </a:extLst>
          </p:cNvPr>
          <p:cNvSpPr/>
          <p:nvPr/>
        </p:nvSpPr>
        <p:spPr>
          <a:xfrm>
            <a:off x="4564182" y="8271484"/>
            <a:ext cx="23586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	</a:t>
            </a:r>
            <a:r>
              <a:rPr lang="en-US" sz="6000" b="1" dirty="0">
                <a:solidFill>
                  <a:srgbClr val="008000"/>
                </a:solidFill>
              </a:rPr>
              <a:t>(a)</a:t>
            </a:r>
            <a:endParaRPr lang="en-IN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77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3ADF-8E83-43B2-ABFA-CBF7A342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39" y="1846803"/>
            <a:ext cx="12231572" cy="1608667"/>
          </a:xfrm>
        </p:spPr>
        <p:txBody>
          <a:bodyPr/>
          <a:lstStyle/>
          <a:p>
            <a:r>
              <a:rPr lang="en-US" sz="5400" b="1" dirty="0">
                <a:solidFill>
                  <a:srgbClr val="C00000"/>
                </a:solidFill>
              </a:rPr>
              <a:t>An application that provides recommendation for your drawing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72139-C23E-42EE-84F1-829BCD5A1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39" y="4145278"/>
            <a:ext cx="11704322" cy="5608322"/>
          </a:xfrm>
        </p:spPr>
        <p:txBody>
          <a:bodyPr>
            <a:normAutofit fontScale="77500" lnSpcReduction="20000"/>
          </a:bodyPr>
          <a:lstStyle/>
          <a:p>
            <a:pPr marL="548657" indent="-548657">
              <a:buAutoNum type="alphaLcParenR"/>
            </a:pPr>
            <a:r>
              <a:rPr lang="en-US" dirty="0"/>
              <a:t>MS Paint</a:t>
            </a:r>
          </a:p>
          <a:p>
            <a:pPr marL="548657" indent="-548657">
              <a:buAutoNum type="alphaLcParenR"/>
            </a:pPr>
            <a:r>
              <a:rPr lang="en-US" dirty="0"/>
              <a:t>Autodraw</a:t>
            </a:r>
          </a:p>
          <a:p>
            <a:pPr marL="548657" indent="-548657">
              <a:buAutoNum type="alphaLcParenR"/>
            </a:pPr>
            <a:r>
              <a:rPr lang="en-US" dirty="0"/>
              <a:t>Netflix</a:t>
            </a:r>
          </a:p>
          <a:p>
            <a:pPr marL="548657" indent="-548657">
              <a:buAutoNum type="alphaLcParenR"/>
            </a:pPr>
            <a:r>
              <a:rPr lang="en-US" dirty="0"/>
              <a:t>Spotify			</a:t>
            </a:r>
          </a:p>
          <a:p>
            <a:pPr marL="548657" indent="-548657">
              <a:buAutoNum type="alphaLcParenR"/>
            </a:pPr>
            <a:endParaRPr lang="en-US" dirty="0"/>
          </a:p>
          <a:p>
            <a:pPr marL="548657" indent="-548657">
              <a:buAutoNum type="alphaLcParenR"/>
            </a:pPr>
            <a:endParaRPr lang="en-US" dirty="0"/>
          </a:p>
          <a:p>
            <a:pPr marL="548657" indent="-548657">
              <a:buAutoNum type="alphaLcParenR"/>
            </a:pPr>
            <a:endParaRPr lang="en-US" dirty="0"/>
          </a:p>
          <a:p>
            <a:pPr marL="548657" indent="-548657">
              <a:buAutoNum type="alphaLcParenR"/>
            </a:pPr>
            <a:endParaRPr lang="en-US" dirty="0"/>
          </a:p>
          <a:p>
            <a:pPr marL="548657" indent="-548657">
              <a:buAutoNum type="alphaLcParenR"/>
            </a:pPr>
            <a:endParaRPr lang="en-US" dirty="0"/>
          </a:p>
          <a:p>
            <a:pPr marL="548657" indent="-548657">
              <a:buAutoNum type="alphaLcParenR"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162BF5-32F2-4DED-8ED8-652779A3BB31}"/>
              </a:ext>
            </a:extLst>
          </p:cNvPr>
          <p:cNvSpPr/>
          <p:nvPr/>
        </p:nvSpPr>
        <p:spPr>
          <a:xfrm>
            <a:off x="3809029" y="769948"/>
            <a:ext cx="4573688" cy="707886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Test Your Knowledge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CC36E4-9CE8-4315-A3FA-58406D06E3A9}"/>
              </a:ext>
            </a:extLst>
          </p:cNvPr>
          <p:cNvSpPr/>
          <p:nvPr/>
        </p:nvSpPr>
        <p:spPr>
          <a:xfrm>
            <a:off x="5106179" y="7906797"/>
            <a:ext cx="28696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8000"/>
                </a:solidFill>
              </a:rPr>
              <a:t>b) Autodraw</a:t>
            </a:r>
          </a:p>
        </p:txBody>
      </p:sp>
    </p:spTree>
    <p:extLst>
      <p:ext uri="{BB962C8B-B14F-4D97-AF65-F5344CB8AC3E}">
        <p14:creationId xmlns:p14="http://schemas.microsoft.com/office/powerpoint/2010/main" val="302597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DF545-551E-4E75-95EC-19D485724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39" y="1572103"/>
            <a:ext cx="11704322" cy="1608667"/>
          </a:xfrm>
        </p:spPr>
        <p:txBody>
          <a:bodyPr/>
          <a:lstStyle/>
          <a:p>
            <a:r>
              <a:rPr lang="en-US" sz="5400" b="1" dirty="0">
                <a:solidFill>
                  <a:srgbClr val="C00000"/>
                </a:solidFill>
              </a:rPr>
              <a:t>What method is used in the activity-1 to predict the next purchase of a customer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52A00-8D6C-4E71-B4F9-820DBA3DC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39" y="3391300"/>
            <a:ext cx="11704322" cy="5608322"/>
          </a:xfrm>
        </p:spPr>
        <p:txBody>
          <a:bodyPr>
            <a:normAutofit/>
          </a:bodyPr>
          <a:lstStyle/>
          <a:p>
            <a:pPr marL="548657" indent="-548657">
              <a:buAutoNum type="alphaLcParenR"/>
            </a:pPr>
            <a:r>
              <a:rPr lang="en-US" dirty="0"/>
              <a:t>Content filtering Method</a:t>
            </a:r>
          </a:p>
          <a:p>
            <a:pPr marL="548657" indent="-548657">
              <a:buAutoNum type="alphaLcParenR"/>
            </a:pPr>
            <a:r>
              <a:rPr lang="en-US" dirty="0"/>
              <a:t>Nearest Neighbor Method</a:t>
            </a:r>
          </a:p>
          <a:p>
            <a:pPr marL="548657" indent="-548657">
              <a:buAutoNum type="alphaLcParenR"/>
            </a:pPr>
            <a:r>
              <a:rPr lang="en-US" dirty="0"/>
              <a:t>Personality Method</a:t>
            </a:r>
          </a:p>
          <a:p>
            <a:pPr marL="548657" indent="-548657">
              <a:buAutoNum type="alphaLcParenR"/>
            </a:pPr>
            <a:r>
              <a:rPr lang="en-US" dirty="0"/>
              <a:t>Graph based Method</a:t>
            </a:r>
          </a:p>
          <a:p>
            <a:pPr marL="548657" indent="-548657">
              <a:buAutoNum type="alphaLcParenR"/>
            </a:pPr>
            <a:endParaRPr lang="en-US" dirty="0"/>
          </a:p>
          <a:p>
            <a:pPr marL="548657" indent="-548657">
              <a:buAutoNum type="alphaLcParenR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48657" indent="-548657">
              <a:buAutoNum type="alphaLcParenR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BA7214-45C7-426D-B650-0541735C6422}"/>
              </a:ext>
            </a:extLst>
          </p:cNvPr>
          <p:cNvSpPr/>
          <p:nvPr/>
        </p:nvSpPr>
        <p:spPr>
          <a:xfrm>
            <a:off x="4269039" y="7276873"/>
            <a:ext cx="64892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8000"/>
                </a:solidFill>
              </a:rPr>
              <a:t>(b) Nearest Neighbor Method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78D239-E9DC-420E-85A4-86C5C9437EB7}"/>
              </a:ext>
            </a:extLst>
          </p:cNvPr>
          <p:cNvSpPr/>
          <p:nvPr/>
        </p:nvSpPr>
        <p:spPr>
          <a:xfrm>
            <a:off x="3809029" y="769948"/>
            <a:ext cx="4573688" cy="707886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Test Your Knowledge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51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3166-F7F5-436A-ACBD-44802C1CE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597" y="2192567"/>
            <a:ext cx="11815605" cy="1100831"/>
          </a:xfrm>
        </p:spPr>
        <p:txBody>
          <a:bodyPr>
            <a:noAutofit/>
          </a:bodyPr>
          <a:lstStyle/>
          <a:p>
            <a:pPr algn="l"/>
            <a:r>
              <a:rPr lang="en-US" sz="5400" b="1" dirty="0">
                <a:solidFill>
                  <a:srgbClr val="C00000"/>
                </a:solidFill>
              </a:rPr>
              <a:t>Match the items with the following recommendation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8B45ED-E6EF-4A6D-8C60-6C66A10E0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599" y="3743848"/>
            <a:ext cx="11243471" cy="2929793"/>
          </a:xfrm>
        </p:spPr>
        <p:txBody>
          <a:bodyPr>
            <a:noAutofit/>
          </a:bodyPr>
          <a:lstStyle/>
          <a:p>
            <a:pPr marL="487695" indent="-487695" algn="l">
              <a:buFont typeface="Arial" panose="020B0604020202020204" pitchFamily="34" charset="0"/>
              <a:buAutoNum type="alphaLcParenR"/>
            </a:pPr>
            <a:r>
              <a:rPr lang="en-US" sz="2800" dirty="0"/>
              <a:t>Amazon		 Jobs </a:t>
            </a:r>
          </a:p>
          <a:p>
            <a:pPr marL="487695" indent="-487695" algn="l">
              <a:buFont typeface="Arial" panose="020B0604020202020204" pitchFamily="34" charset="0"/>
              <a:buAutoNum type="alphaLcParenR"/>
            </a:pPr>
            <a:endParaRPr lang="en-US" sz="2800" dirty="0"/>
          </a:p>
          <a:p>
            <a:pPr marL="487695" indent="-487695" algn="l">
              <a:buFont typeface="Arial" panose="020B0604020202020204" pitchFamily="34" charset="0"/>
              <a:buAutoNum type="alphaLcParenR"/>
            </a:pPr>
            <a:r>
              <a:rPr lang="en-US" sz="2800" dirty="0"/>
              <a:t>LinkedIn		Movies/TV shows </a:t>
            </a:r>
          </a:p>
          <a:p>
            <a:pPr marL="487695" indent="-487695" algn="l">
              <a:buAutoNum type="alphaLcParenR"/>
            </a:pPr>
            <a:endParaRPr lang="en-US" sz="2400" dirty="0"/>
          </a:p>
          <a:p>
            <a:pPr marL="487695" indent="-487695" algn="l">
              <a:buAutoNum type="alphaLcParenR"/>
            </a:pPr>
            <a:r>
              <a:rPr lang="en-US" sz="2800" dirty="0"/>
              <a:t>Facebook	 	 Products,e.g.books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d)  Netflix		 People/Friends</a:t>
            </a:r>
          </a:p>
        </p:txBody>
      </p:sp>
      <p:pic>
        <p:nvPicPr>
          <p:cNvPr id="1028" name="Picture 4" descr="Amazon India introduces 'Prime Gaming' for free in-game content on ...">
            <a:extLst>
              <a:ext uri="{FF2B5EF4-FFF2-40B4-BE49-F238E27FC236}">
                <a16:creationId xmlns:a16="http://schemas.microsoft.com/office/drawing/2014/main" id="{D6F0E094-8F03-469B-B3B8-9DEE5E5A9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5" y="3766433"/>
            <a:ext cx="894541" cy="59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: Building with agility for our members in times of need ...">
            <a:extLst>
              <a:ext uri="{FF2B5EF4-FFF2-40B4-BE49-F238E27FC236}">
                <a16:creationId xmlns:a16="http://schemas.microsoft.com/office/drawing/2014/main" id="{DE21795D-1655-4F35-BF97-13B47486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23" y="4678057"/>
            <a:ext cx="977532" cy="52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acebook Enables Account Recovery For GitHub | PYMNTS.com">
            <a:extLst>
              <a:ext uri="{FF2B5EF4-FFF2-40B4-BE49-F238E27FC236}">
                <a16:creationId xmlns:a16="http://schemas.microsoft.com/office/drawing/2014/main" id="{5DF1E943-BE6E-4CDF-915F-1F35AEFE0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04" y="5788315"/>
            <a:ext cx="977531" cy="71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etflix - Review 2020 - PCMag India">
            <a:extLst>
              <a:ext uri="{FF2B5EF4-FFF2-40B4-BE49-F238E27FC236}">
                <a16:creationId xmlns:a16="http://schemas.microsoft.com/office/drawing/2014/main" id="{6F4A4819-7805-4690-BAF3-FA37FC691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00" y="7069490"/>
            <a:ext cx="877755" cy="49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375E29-8423-4952-9F8F-F672BC697A83}"/>
              </a:ext>
            </a:extLst>
          </p:cNvPr>
          <p:cNvSpPr/>
          <p:nvPr/>
        </p:nvSpPr>
        <p:spPr>
          <a:xfrm>
            <a:off x="3809029" y="769948"/>
            <a:ext cx="4573688" cy="707886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Test Your Knowledge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831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B646-5C05-4F15-9722-BB70D6EE9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39" y="1122945"/>
            <a:ext cx="12354561" cy="1608667"/>
          </a:xfrm>
        </p:spPr>
        <p:txBody>
          <a:bodyPr/>
          <a:lstStyle/>
          <a:p>
            <a:r>
              <a:rPr lang="en-IN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rPr>
              <a:t>What can be recommended by Machines/Computers?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18F29-A8A3-493E-86E4-59B84328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39" y="2731612"/>
            <a:ext cx="11704322" cy="5608322"/>
          </a:xfrm>
        </p:spPr>
        <p:txBody>
          <a:bodyPr numCol="3"/>
          <a:lstStyle/>
          <a:p>
            <a:r>
              <a:rPr lang="en-IN" dirty="0"/>
              <a:t>Advertising messages</a:t>
            </a:r>
          </a:p>
          <a:p>
            <a:pPr marL="0" indent="0">
              <a:buNone/>
            </a:pPr>
            <a:r>
              <a:rPr lang="en-IN" dirty="0"/>
              <a:t>• Investment choices </a:t>
            </a:r>
          </a:p>
          <a:p>
            <a:pPr marL="0" indent="0">
              <a:buNone/>
            </a:pPr>
            <a:r>
              <a:rPr lang="en-IN" dirty="0"/>
              <a:t>• Restaurants </a:t>
            </a:r>
          </a:p>
          <a:p>
            <a:pPr marL="0" indent="0">
              <a:buNone/>
            </a:pPr>
            <a:r>
              <a:rPr lang="en-IN" dirty="0"/>
              <a:t>• Cafes </a:t>
            </a:r>
          </a:p>
          <a:p>
            <a:pPr marL="0" indent="0">
              <a:buNone/>
            </a:pPr>
            <a:r>
              <a:rPr lang="en-IN" dirty="0"/>
              <a:t>• Music tracks </a:t>
            </a:r>
          </a:p>
          <a:p>
            <a:pPr marL="0" indent="0">
              <a:buNone/>
            </a:pPr>
            <a:r>
              <a:rPr lang="en-IN" dirty="0"/>
              <a:t>• Movies </a:t>
            </a:r>
          </a:p>
          <a:p>
            <a:pPr marL="0" indent="0">
              <a:buNone/>
            </a:pPr>
            <a:r>
              <a:rPr lang="en-IN" dirty="0"/>
              <a:t>• TV programs </a:t>
            </a:r>
          </a:p>
          <a:p>
            <a:pPr marL="0" indent="0">
              <a:buNone/>
            </a:pPr>
            <a:r>
              <a:rPr lang="en-IN" dirty="0"/>
              <a:t>• Books </a:t>
            </a:r>
          </a:p>
          <a:p>
            <a:pPr marL="0" indent="0">
              <a:buNone/>
            </a:pPr>
            <a:r>
              <a:rPr lang="en-IN" dirty="0"/>
              <a:t>• Cloths </a:t>
            </a:r>
          </a:p>
          <a:p>
            <a:pPr marL="0" indent="0">
              <a:buNone/>
            </a:pPr>
            <a:r>
              <a:rPr lang="en-IN" dirty="0"/>
              <a:t>• Supermarket goods </a:t>
            </a:r>
          </a:p>
          <a:p>
            <a:pPr marL="0" indent="0">
              <a:buNone/>
            </a:pPr>
            <a:r>
              <a:rPr lang="en-IN" dirty="0"/>
              <a:t>• Tags </a:t>
            </a:r>
          </a:p>
          <a:p>
            <a:pPr marL="0" indent="0">
              <a:buNone/>
            </a:pPr>
            <a:r>
              <a:rPr lang="en-IN" dirty="0"/>
              <a:t>• News articles </a:t>
            </a:r>
          </a:p>
          <a:p>
            <a:pPr marL="0" indent="0">
              <a:buNone/>
            </a:pPr>
            <a:r>
              <a:rPr lang="en-IN" dirty="0"/>
              <a:t>• Future friends     • Courses in e-learning </a:t>
            </a:r>
          </a:p>
          <a:p>
            <a:pPr marL="0" indent="0">
              <a:buNone/>
            </a:pPr>
            <a:r>
              <a:rPr lang="en-IN" dirty="0"/>
              <a:t>• Drug components • Research papers • Citations </a:t>
            </a:r>
          </a:p>
          <a:p>
            <a:pPr marL="0" indent="0">
              <a:buNone/>
            </a:pPr>
            <a:r>
              <a:rPr lang="en-IN" dirty="0"/>
              <a:t>• Code modules </a:t>
            </a:r>
          </a:p>
          <a:p>
            <a:pPr marL="0" indent="0">
              <a:buNone/>
            </a:pPr>
            <a:r>
              <a:rPr lang="en-IN" dirty="0"/>
              <a:t>• Programmers</a:t>
            </a:r>
          </a:p>
        </p:txBody>
      </p:sp>
    </p:spTree>
    <p:extLst>
      <p:ext uri="{BB962C8B-B14F-4D97-AF65-F5344CB8AC3E}">
        <p14:creationId xmlns:p14="http://schemas.microsoft.com/office/powerpoint/2010/main" val="835875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FCB9-B372-4616-963A-9CC7D7432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2060"/>
                </a:solidFill>
                <a:latin typeface="+mn-lt"/>
                <a:ea typeface="+mj-ea"/>
              </a:rPr>
              <a:t>Your Task - 1</a:t>
            </a:r>
            <a:endParaRPr lang="en-IN" sz="4000" dirty="0">
              <a:solidFill>
                <a:srgbClr val="002060"/>
              </a:solidFill>
              <a:latin typeface="+mn-lt"/>
              <a:ea typeface="+mj-e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4CB7C1-3573-4780-A26A-4B5C93648445}"/>
              </a:ext>
            </a:extLst>
          </p:cNvPr>
          <p:cNvSpPr/>
          <p:nvPr/>
        </p:nvSpPr>
        <p:spPr>
          <a:xfrm>
            <a:off x="2727158" y="3096300"/>
            <a:ext cx="81493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a simple recommendation system</a:t>
            </a:r>
            <a:endParaRPr lang="en-IN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991E6-9F77-42F3-80EC-6AE987491441}"/>
              </a:ext>
            </a:extLst>
          </p:cNvPr>
          <p:cNvSpPr txBox="1"/>
          <p:nvPr/>
        </p:nvSpPr>
        <p:spPr>
          <a:xfrm>
            <a:off x="1344862" y="4549543"/>
            <a:ext cx="10542337" cy="1945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Collect data from 10 friends – 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Training Data</a:t>
            </a:r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Co</a:t>
            </a:r>
            <a:r>
              <a:rPr lang="en-US" dirty="0"/>
              <a:t>llect data from 1 friend whose next purchase to be recommended –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Test data</a:t>
            </a:r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tx1"/>
                </a:solidFill>
              </a:rPr>
              <a:t>Apply nearest Neighbor classifier</a:t>
            </a:r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tx1"/>
                </a:solidFill>
              </a:rPr>
              <a:t>Find the next purchase to be recommended</a:t>
            </a:r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96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621E7-56CA-4F97-B81A-C45B094D3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122" y="5502442"/>
            <a:ext cx="11878645" cy="1608667"/>
          </a:xfrm>
        </p:spPr>
        <p:txBody>
          <a:bodyPr/>
          <a:lstStyle/>
          <a:p>
            <a:r>
              <a:rPr lang="en-US" sz="4000" dirty="0">
                <a:solidFill>
                  <a:srgbClr val="002060"/>
                </a:solidFill>
                <a:latin typeface="+mn-lt"/>
                <a:ea typeface="+mj-ea"/>
              </a:rPr>
              <a:t>An application that provides recommendation for your drawing is </a:t>
            </a:r>
            <a:r>
              <a:rPr lang="en-US" sz="4000" dirty="0">
                <a:solidFill>
                  <a:srgbClr val="C00000"/>
                </a:solidFill>
                <a:latin typeface="+mn-lt"/>
                <a:ea typeface="+mj-ea"/>
              </a:rPr>
              <a:t>Autodraw</a:t>
            </a:r>
            <a:r>
              <a:rPr lang="en-US" sz="4000" dirty="0">
                <a:solidFill>
                  <a:srgbClr val="002060"/>
                </a:solidFill>
                <a:latin typeface="+mn-lt"/>
                <a:ea typeface="+mj-ea"/>
              </a:rPr>
              <a:t>.</a:t>
            </a:r>
            <a:endParaRPr lang="en-IN" sz="4000" dirty="0">
              <a:solidFill>
                <a:srgbClr val="002060"/>
              </a:solidFill>
              <a:latin typeface="+mn-lt"/>
              <a:ea typeface="+mj-e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897000-3B64-4567-99F5-658FF5F5E7C8}"/>
              </a:ext>
            </a:extLst>
          </p:cNvPr>
          <p:cNvSpPr/>
          <p:nvPr/>
        </p:nvSpPr>
        <p:spPr>
          <a:xfrm>
            <a:off x="2665998" y="1353634"/>
            <a:ext cx="3991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002060"/>
                </a:solidFill>
                <a:latin typeface="+mn-lt"/>
                <a:cs typeface="Calibri Light"/>
                <a:sym typeface="Calibri Light"/>
              </a:rPr>
              <a:t>Your Task-2</a:t>
            </a:r>
            <a:endParaRPr lang="en-IN" sz="4000" dirty="0">
              <a:solidFill>
                <a:srgbClr val="002060"/>
              </a:solidFill>
              <a:latin typeface="+mn-lt"/>
              <a:cs typeface="Calibri Light"/>
              <a:sym typeface="Calibri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068B91-4116-4054-949A-03FE709F525B}"/>
              </a:ext>
            </a:extLst>
          </p:cNvPr>
          <p:cNvSpPr/>
          <p:nvPr/>
        </p:nvSpPr>
        <p:spPr>
          <a:xfrm>
            <a:off x="4362061" y="7937982"/>
            <a:ext cx="3831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2"/>
              </a:rPr>
              <a:t>https://www.autodraw.com/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3737A-83FD-4D4C-9742-879C315CD7C8}"/>
              </a:ext>
            </a:extLst>
          </p:cNvPr>
          <p:cNvSpPr txBox="1"/>
          <p:nvPr/>
        </p:nvSpPr>
        <p:spPr>
          <a:xfrm>
            <a:off x="987122" y="2949948"/>
            <a:ext cx="9721516" cy="7140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alibri Light"/>
              </a:rPr>
              <a:t>Experiencing MS paint</a:t>
            </a:r>
            <a:endParaRPr lang="en-IN" sz="4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259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57AA9-7D60-462A-8206-302AAE41C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39" y="2580935"/>
            <a:ext cx="11704322" cy="1608667"/>
          </a:xfrm>
        </p:spPr>
        <p:txBody>
          <a:bodyPr/>
          <a:lstStyle/>
          <a:p>
            <a:pPr algn="ctr"/>
            <a:r>
              <a:rPr lang="en-US" sz="96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Thank You…!</a:t>
            </a:r>
            <a:endParaRPr lang="en-IN" sz="96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44748-1F88-4C55-A0D1-D04BA1673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9602"/>
            <a:ext cx="13004800" cy="529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30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0A260-24F8-4197-A291-699688274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325" y="851843"/>
            <a:ext cx="6948517" cy="1608667"/>
          </a:xfrm>
        </p:spPr>
        <p:txBody>
          <a:bodyPr/>
          <a:lstStyle/>
          <a:p>
            <a:r>
              <a:rPr lang="en-IN" sz="4800" b="1" dirty="0">
                <a:solidFill>
                  <a:srgbClr val="C00000"/>
                </a:solidFill>
              </a:rPr>
              <a:t>We are overloaded</a:t>
            </a:r>
          </a:p>
        </p:txBody>
      </p:sp>
      <p:pic>
        <p:nvPicPr>
          <p:cNvPr id="2050" name="Picture 2" descr="6 Tasks Business Owners Should Delegate From Day One | Rise Networks">
            <a:extLst>
              <a:ext uri="{FF2B5EF4-FFF2-40B4-BE49-F238E27FC236}">
                <a16:creationId xmlns:a16="http://schemas.microsoft.com/office/drawing/2014/main" id="{F5C5D07A-8244-4177-997E-7048C4BD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86"/>
          <a:stretch/>
        </p:blipFill>
        <p:spPr bwMode="auto">
          <a:xfrm>
            <a:off x="518199" y="2672496"/>
            <a:ext cx="6532243" cy="512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4A7959-8311-48BE-9DF8-61722498B51F}"/>
              </a:ext>
            </a:extLst>
          </p:cNvPr>
          <p:cNvSpPr/>
          <p:nvPr/>
        </p:nvSpPr>
        <p:spPr>
          <a:xfrm>
            <a:off x="7093527" y="2672496"/>
            <a:ext cx="539307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Thousands of news articles and blog posts each day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Millions of movies, books and music tracks online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&gt; </a:t>
            </a:r>
            <a:r>
              <a:rPr lang="en-IN" b="1" dirty="0">
                <a:solidFill>
                  <a:srgbClr val="002060"/>
                </a:solidFill>
              </a:rPr>
              <a:t>857</a:t>
            </a:r>
            <a:r>
              <a:rPr lang="en-US" b="1" dirty="0">
                <a:solidFill>
                  <a:srgbClr val="002060"/>
                </a:solidFill>
              </a:rPr>
              <a:t> TV channels in India, thousands of programs each day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Several thousands of ad messages sent to us per 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Thousands of food recipes from thousands of restaurants everyday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76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7C50-DE22-4371-9E7E-B178427FA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39" y="1317413"/>
            <a:ext cx="11958856" cy="1608667"/>
          </a:xfrm>
          <a:ln w="12700">
            <a:miter lim="400000"/>
          </a:ln>
        </p:spPr>
        <p:txBody>
          <a:bodyPr lIns="48767" tIns="48767" rIns="48767" bIns="48767" anchor="ctr"/>
          <a:lstStyle/>
          <a:p>
            <a:r>
              <a:rPr lang="en-US" sz="4800" b="1" dirty="0">
                <a:solidFill>
                  <a:srgbClr val="C00000"/>
                </a:solidFill>
              </a:rPr>
              <a:t>But we really need and consume only a few of them..!</a:t>
            </a:r>
            <a:endParaRPr lang="en-IN" sz="4800" b="1" dirty="0">
              <a:solidFill>
                <a:srgbClr val="C00000"/>
              </a:solidFill>
            </a:endParaRPr>
          </a:p>
        </p:txBody>
      </p:sp>
      <p:pic>
        <p:nvPicPr>
          <p:cNvPr id="4098" name="Picture 2" descr="The Hindu - Wikipedia">
            <a:extLst>
              <a:ext uri="{FF2B5EF4-FFF2-40B4-BE49-F238E27FC236}">
                <a16:creationId xmlns:a16="http://schemas.microsoft.com/office/drawing/2014/main" id="{06A66B21-8CE3-4E5F-AE75-76D48CA0C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50"/>
          <a:stretch/>
        </p:blipFill>
        <p:spPr bwMode="auto">
          <a:xfrm>
            <a:off x="395706" y="2813784"/>
            <a:ext cx="4096084" cy="309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Jungle Book (2016) | Disney Movies">
            <a:extLst>
              <a:ext uri="{FF2B5EF4-FFF2-40B4-BE49-F238E27FC236}">
                <a16:creationId xmlns:a16="http://schemas.microsoft.com/office/drawing/2014/main" id="{88B0F0C9-92AB-46D2-BB46-8684B497E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051" y="2971287"/>
            <a:ext cx="4185869" cy="303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amous Grandpa's Tales (Story Books For Children Book 48) eBook ...">
            <a:extLst>
              <a:ext uri="{FF2B5EF4-FFF2-40B4-BE49-F238E27FC236}">
                <a16:creationId xmlns:a16="http://schemas.microsoft.com/office/drawing/2014/main" id="{BDD5B174-581F-445F-9B69-0AFC93309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3"/>
          <a:stretch/>
        </p:blipFill>
        <p:spPr bwMode="auto">
          <a:xfrm>
            <a:off x="9063789" y="2844070"/>
            <a:ext cx="3224676" cy="315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D02D4-F281-42D6-B257-AB75507C8E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r="29556" b="6211"/>
          <a:stretch/>
        </p:blipFill>
        <p:spPr>
          <a:xfrm>
            <a:off x="522972" y="6197104"/>
            <a:ext cx="3841551" cy="3139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79B067-8769-443C-ABEA-E19C7C1913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" r="22587"/>
          <a:stretch/>
        </p:blipFill>
        <p:spPr>
          <a:xfrm>
            <a:off x="4597052" y="6197104"/>
            <a:ext cx="4185869" cy="31394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CE47E-BEE7-4ACA-A81F-CBC9DB13F0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450" y="6258120"/>
            <a:ext cx="3224676" cy="307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3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9AFB-9500-4BB2-A1F4-3732D7877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743942"/>
            <a:ext cx="11704322" cy="1608667"/>
          </a:xfrm>
          <a:ln w="12700">
            <a:miter lim="400000"/>
          </a:ln>
        </p:spPr>
        <p:txBody>
          <a:bodyPr lIns="48767" tIns="48767" rIns="48767" bIns="48767" anchor="ctr"/>
          <a:lstStyle/>
          <a:p>
            <a:r>
              <a:rPr lang="en-US" sz="4800" b="1" dirty="0">
                <a:solidFill>
                  <a:srgbClr val="C00000"/>
                </a:solidFill>
              </a:rPr>
              <a:t>Sometimes, all we need is this</a:t>
            </a:r>
            <a:endParaRPr lang="en-IN" sz="4800" b="1" dirty="0">
              <a:solidFill>
                <a:srgbClr val="C00000"/>
              </a:solidFill>
            </a:endParaRPr>
          </a:p>
        </p:txBody>
      </p:sp>
      <p:pic>
        <p:nvPicPr>
          <p:cNvPr id="3076" name="Picture 4" descr="How Can I Stop My Child's Chocolate Obsession? - everymum">
            <a:extLst>
              <a:ext uri="{FF2B5EF4-FFF2-40B4-BE49-F238E27FC236}">
                <a16:creationId xmlns:a16="http://schemas.microsoft.com/office/drawing/2014/main" id="{15294AA7-1326-4DB0-B871-45A801944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2"/>
          <a:stretch/>
        </p:blipFill>
        <p:spPr bwMode="auto">
          <a:xfrm>
            <a:off x="1204762" y="2069431"/>
            <a:ext cx="9784080" cy="660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A281E0-C4AF-4133-AAC2-832888B20793}"/>
              </a:ext>
            </a:extLst>
          </p:cNvPr>
          <p:cNvSpPr txBox="1"/>
          <p:nvPr/>
        </p:nvSpPr>
        <p:spPr>
          <a:xfrm>
            <a:off x="9237262" y="8704858"/>
            <a:ext cx="3350980" cy="6524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Do not disturb…!</a:t>
            </a:r>
            <a:endParaRPr kumimoji="0" lang="en-IN" sz="3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1922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1FB1F0-6C52-41C2-8159-FAD323DD91D4}"/>
              </a:ext>
            </a:extLst>
          </p:cNvPr>
          <p:cNvSpPr/>
          <p:nvPr/>
        </p:nvSpPr>
        <p:spPr>
          <a:xfrm>
            <a:off x="876314" y="1530830"/>
            <a:ext cx="113267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+mn-lt"/>
                <a:cs typeface="Calibri Light"/>
                <a:sym typeface="Calibri Light"/>
              </a:rPr>
              <a:t>Sometimes People don’t know what they want until you recommend it to them.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13C61E-3DA3-4218-884B-B427EDB49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00" y="2786062"/>
            <a:ext cx="11401425" cy="41814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1EEAD00-3293-4849-BB75-8D8673084370}"/>
              </a:ext>
            </a:extLst>
          </p:cNvPr>
          <p:cNvSpPr/>
          <p:nvPr/>
        </p:nvSpPr>
        <p:spPr>
          <a:xfrm>
            <a:off x="876314" y="7411453"/>
            <a:ext cx="33025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+mn-lt"/>
                <a:cs typeface="Calibri Light"/>
              </a:rPr>
              <a:t>Can experts help?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7DAB1F-82EE-452B-AE2B-C3176D361C3F}"/>
              </a:ext>
            </a:extLst>
          </p:cNvPr>
          <p:cNvSpPr/>
          <p:nvPr/>
        </p:nvSpPr>
        <p:spPr>
          <a:xfrm>
            <a:off x="2085940" y="7991937"/>
            <a:ext cx="34900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Yes, but it won’t scale well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D9DB0-5060-4877-8FC4-5241885B67A4}"/>
              </a:ext>
            </a:extLst>
          </p:cNvPr>
          <p:cNvSpPr/>
          <p:nvPr/>
        </p:nvSpPr>
        <p:spPr>
          <a:xfrm>
            <a:off x="2085940" y="8572421"/>
            <a:ext cx="3595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It is what they like, not me!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7870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7569A-4E3A-4568-8294-BDE9B95BC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39" y="1395661"/>
            <a:ext cx="11704322" cy="1608667"/>
          </a:xfrm>
        </p:spPr>
        <p:txBody>
          <a:bodyPr/>
          <a:lstStyle/>
          <a:p>
            <a:r>
              <a:rPr lang="en-US" sz="3600" b="1" dirty="0">
                <a:solidFill>
                  <a:srgbClr val="002060"/>
                </a:solidFill>
                <a:latin typeface="+mn-lt"/>
                <a:ea typeface="+mj-ea"/>
                <a:sym typeface="Calibri"/>
              </a:rPr>
              <a:t>OK, here is the idea called </a:t>
            </a:r>
            <a:r>
              <a:rPr lang="en-US" sz="3600" b="1" dirty="0">
                <a:solidFill>
                  <a:srgbClr val="008000"/>
                </a:solidFill>
                <a:latin typeface="+mn-lt"/>
                <a:ea typeface="+mj-ea"/>
                <a:sym typeface="Calibri"/>
              </a:rPr>
              <a:t>Recommendation System</a:t>
            </a:r>
            <a:r>
              <a:rPr lang="en-US" sz="3600" b="1" dirty="0">
                <a:solidFill>
                  <a:srgbClr val="7030A0"/>
                </a:solidFill>
                <a:latin typeface="+mn-lt"/>
                <a:ea typeface="+mj-ea"/>
                <a:sym typeface="Calibri"/>
              </a:rPr>
              <a:t>:</a:t>
            </a:r>
            <a:r>
              <a:rPr lang="en-US" sz="3600" b="1" dirty="0">
                <a:solidFill>
                  <a:srgbClr val="002060"/>
                </a:solidFill>
                <a:latin typeface="+mn-lt"/>
                <a:ea typeface="+mj-ea"/>
                <a:sym typeface="Calibri"/>
              </a:rPr>
              <a:t> </a:t>
            </a:r>
            <a:endParaRPr lang="en-IN" sz="3600" b="1" dirty="0">
              <a:solidFill>
                <a:srgbClr val="002060"/>
              </a:solidFill>
              <a:latin typeface="+mn-lt"/>
              <a:ea typeface="+mj-ea"/>
              <a:sym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D55F3-FFC8-4AC6-93AE-4205229EF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39" y="3004328"/>
            <a:ext cx="11704322" cy="5608322"/>
          </a:xfrm>
        </p:spPr>
        <p:txBody>
          <a:bodyPr/>
          <a:lstStyle/>
          <a:p>
            <a:r>
              <a:rPr lang="en-US" dirty="0"/>
              <a:t>To recommend to us something we may like</a:t>
            </a:r>
          </a:p>
          <a:p>
            <a:r>
              <a:rPr lang="en-US" dirty="0"/>
              <a:t>How? </a:t>
            </a:r>
          </a:p>
          <a:p>
            <a:pPr marL="0" indent="0">
              <a:buNone/>
            </a:pPr>
            <a:r>
              <a:rPr lang="en-US" dirty="0"/>
              <a:t>          – Based on our history of using services </a:t>
            </a:r>
          </a:p>
          <a:p>
            <a:pPr marL="0" indent="0">
              <a:buNone/>
            </a:pPr>
            <a:r>
              <a:rPr lang="en-US" dirty="0"/>
              <a:t>          – Based on other people like us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859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C90AA-912C-48EE-ABF4-74D8A8C4E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558" y="1210550"/>
            <a:ext cx="11704322" cy="992650"/>
          </a:xfrm>
        </p:spPr>
        <p:txBody>
          <a:bodyPr/>
          <a:lstStyle/>
          <a:p>
            <a:r>
              <a:rPr lang="en-US" sz="3600" b="1" dirty="0">
                <a:solidFill>
                  <a:srgbClr val="008000"/>
                </a:solidFill>
                <a:latin typeface="+mn-lt"/>
                <a:ea typeface="+mj-ea"/>
              </a:rPr>
              <a:t>Examples of recommendation systems</a:t>
            </a:r>
            <a:endParaRPr lang="en-US" sz="2800" dirty="0">
              <a:solidFill>
                <a:srgbClr val="008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F58846-38ED-4B91-BFB2-5A34B00D5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6" y="3127221"/>
            <a:ext cx="12245619" cy="366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5BACC8C-CBC9-4AD1-BF27-7D06EA9326E9}"/>
              </a:ext>
            </a:extLst>
          </p:cNvPr>
          <p:cNvSpPr/>
          <p:nvPr/>
        </p:nvSpPr>
        <p:spPr>
          <a:xfrm>
            <a:off x="1101558" y="2021306"/>
            <a:ext cx="113631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alibri Light"/>
                <a:sym typeface="Calibri Light"/>
              </a:rPr>
              <a:t>Amazon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CCEE73-170F-457F-929D-432E3F48CE2F}"/>
              </a:ext>
            </a:extLst>
          </p:cNvPr>
          <p:cNvSpPr/>
          <p:nvPr/>
        </p:nvSpPr>
        <p:spPr>
          <a:xfrm>
            <a:off x="1101558" y="6960770"/>
            <a:ext cx="108273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ans-serif-font"/>
              </a:rPr>
              <a:t>I intended to buy ‘Shoe Dog’ but ended up buying ‘The Compound effect’ too!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686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F6DC-9CB5-43C5-B938-1D81F430C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775" y="1272089"/>
            <a:ext cx="12354561" cy="1608667"/>
          </a:xfrm>
        </p:spPr>
        <p:txBody>
          <a:bodyPr/>
          <a:lstStyle/>
          <a:p>
            <a: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rPr>
              <a:t>Netflix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975C8C-C15B-4D5E-AC3C-189F358A1EEE}"/>
              </a:ext>
            </a:extLst>
          </p:cNvPr>
          <p:cNvSpPr txBox="1">
            <a:spLocks/>
          </p:cNvSpPr>
          <p:nvPr/>
        </p:nvSpPr>
        <p:spPr>
          <a:xfrm>
            <a:off x="1743242" y="840912"/>
            <a:ext cx="11704322" cy="992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ctr"/>
          <a:lstStyle>
            <a:lvl1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13004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600" b="1" dirty="0">
                <a:solidFill>
                  <a:srgbClr val="008000"/>
                </a:solidFill>
                <a:latin typeface="+mn-lt"/>
                <a:ea typeface="+mj-ea"/>
              </a:rPr>
              <a:t>Examples of recommendation systems</a:t>
            </a:r>
            <a:endParaRPr lang="en-US" sz="2800" dirty="0">
              <a:solidFill>
                <a:srgbClr val="008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8D35AF-2B5C-4144-A472-2023EE611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2" y="2583780"/>
            <a:ext cx="9559576" cy="670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8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8767" tIns="48767" rIns="48767" bIns="48767" numCol="1" spcCol="38100" rtlCol="0" anchor="ctr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8767" tIns="48767" rIns="48767" bIns="48767" numCol="1" spcCol="38100" rtlCol="0" anchor="t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8767" tIns="48767" rIns="48767" bIns="48767" numCol="1" spcCol="38100" rtlCol="0" anchor="ctr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8767" tIns="48767" rIns="48767" bIns="48767" numCol="1" spcCol="38100" rtlCol="0" anchor="t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14466</TotalTime>
  <Words>1011</Words>
  <Application>Microsoft Office PowerPoint</Application>
  <PresentationFormat>Custom</PresentationFormat>
  <Paragraphs>247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Helvetica</vt:lpstr>
      <vt:lpstr>medium-content-sans-serif-font</vt:lpstr>
      <vt:lpstr>walsheim-bold</vt:lpstr>
      <vt:lpstr>walsheim-regular</vt:lpstr>
      <vt:lpstr>Office Theme</vt:lpstr>
      <vt:lpstr>Activity-6</vt:lpstr>
      <vt:lpstr>The world is an over-crowded place</vt:lpstr>
      <vt:lpstr>We are overloaded</vt:lpstr>
      <vt:lpstr>But we really need and consume only a few of them..!</vt:lpstr>
      <vt:lpstr>Sometimes, all we need is this</vt:lpstr>
      <vt:lpstr>PowerPoint Presentation</vt:lpstr>
      <vt:lpstr>OK, here is the idea called Recommendation System: </vt:lpstr>
      <vt:lpstr>Examples of recommendation systems</vt:lpstr>
      <vt:lpstr>Netflix</vt:lpstr>
      <vt:lpstr>Linkedin utilizes data from your experience, current job titles and endorsements to suggest probable jobs to you</vt:lpstr>
      <vt:lpstr>Facebook - recommends friends connections </vt:lpstr>
      <vt:lpstr>PowerPoint Presentation</vt:lpstr>
      <vt:lpstr>PowerPoint Presentation</vt:lpstr>
      <vt:lpstr>Nearest Neighbour Classifier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of the following recommends friends</vt:lpstr>
      <vt:lpstr>In what way, the amazon recommendation system help the people?</vt:lpstr>
      <vt:lpstr>An application that provides recommendation for your drawing</vt:lpstr>
      <vt:lpstr>What method is used in the activity-1 to predict the next purchase of a customer</vt:lpstr>
      <vt:lpstr>Match the items with the following recommendation systems</vt:lpstr>
      <vt:lpstr>What can be recommended by Machines/Computers?</vt:lpstr>
      <vt:lpstr>Your Task - 1</vt:lpstr>
      <vt:lpstr>An application that provides recommendation for your drawing is Autodraw.</vt:lpstr>
      <vt:lpstr>Thank You…!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Enablers of Engagement</dc:title>
  <dc:creator>Shivranjan kolvankar</dc:creator>
  <cp:lastModifiedBy>Shivranjan Kolvankar</cp:lastModifiedBy>
  <cp:revision>552</cp:revision>
  <dcterms:created xsi:type="dcterms:W3CDTF">2019-06-14T04:28:18Z</dcterms:created>
  <dcterms:modified xsi:type="dcterms:W3CDTF">2020-07-29T15:46:54Z</dcterms:modified>
</cp:coreProperties>
</file>